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7"/>
    <p:sldId id="257" r:id="rId38"/>
    <p:sldId id="258" r:id="rId39"/>
    <p:sldId id="259" r:id="rId40"/>
    <p:sldId id="260" r:id="rId41"/>
    <p:sldId id="261" r:id="rId42"/>
    <p:sldId id="262" r:id="rId43"/>
    <p:sldId id="263" r:id="rId44"/>
    <p:sldId id="264" r:id="rId45"/>
    <p:sldId id="265" r:id="rId46"/>
  </p:sldIdLst>
  <p:sldSz cx="18288000" cy="10287000"/>
  <p:notesSz cx="6858000" cy="9144000"/>
  <p:embeddedFontLst>
    <p:embeddedFont>
      <p:font typeface="Oswald" charset="1" panose="00000500000000000000"/>
      <p:regular r:id="rId6"/>
    </p:embeddedFont>
    <p:embeddedFont>
      <p:font typeface="Oswald Bold" charset="1" panose="00000800000000000000"/>
      <p:regular r:id="rId7"/>
    </p:embeddedFont>
    <p:embeddedFont>
      <p:font typeface="Glass Antiqua" charset="1" panose="02000506000000020004"/>
      <p:regular r:id="rId8"/>
    </p:embeddedFont>
    <p:embeddedFont>
      <p:font typeface="Arimo" charset="1" panose="020B0604020202020204"/>
      <p:regular r:id="rId9"/>
    </p:embeddedFont>
    <p:embeddedFont>
      <p:font typeface="Arimo Bold" charset="1" panose="020B0704020202020204"/>
      <p:regular r:id="rId10"/>
    </p:embeddedFont>
    <p:embeddedFont>
      <p:font typeface="Arimo Italics" charset="1" panose="020B0604020202090204"/>
      <p:regular r:id="rId11"/>
    </p:embeddedFont>
    <p:embeddedFont>
      <p:font typeface="Arimo Bold Italics" charset="1" panose="020B0704020202090204"/>
      <p:regular r:id="rId12"/>
    </p:embeddedFont>
    <p:embeddedFont>
      <p:font typeface="Ibarra Real Nova" charset="1" panose="00000500000000000000"/>
      <p:regular r:id="rId13"/>
    </p:embeddedFont>
    <p:embeddedFont>
      <p:font typeface="Ibarra Real Nova Bold" charset="1" panose="00000800000000000000"/>
      <p:regular r:id="rId14"/>
    </p:embeddedFont>
    <p:embeddedFont>
      <p:font typeface="Ibarra Real Nova Italics" charset="1" panose="00000500000000000000"/>
      <p:regular r:id="rId15"/>
    </p:embeddedFont>
    <p:embeddedFont>
      <p:font typeface="Ibarra Real Nova Bold Italics" charset="1" panose="00000800000000000000"/>
      <p:regular r:id="rId16"/>
    </p:embeddedFont>
    <p:embeddedFont>
      <p:font typeface="Black Mango" charset="1" panose="02020A03060303060403"/>
      <p:regular r:id="rId17"/>
    </p:embeddedFont>
    <p:embeddedFont>
      <p:font typeface="Black Mango Bold" charset="1" panose="02020A03060303060403"/>
      <p:regular r:id="rId18"/>
    </p:embeddedFont>
    <p:embeddedFont>
      <p:font typeface="Black Mango Thin" charset="1" panose="02020A03060303060403"/>
      <p:regular r:id="rId19"/>
    </p:embeddedFont>
    <p:embeddedFont>
      <p:font typeface="Black Mango Light" charset="1" panose="02020A03060303060403"/>
      <p:regular r:id="rId20"/>
    </p:embeddedFont>
    <p:embeddedFont>
      <p:font typeface="Black Mango Medium" charset="1" panose="02020A03060303060403"/>
      <p:regular r:id="rId21"/>
    </p:embeddedFont>
    <p:embeddedFont>
      <p:font typeface="Black Mango Semi-Bold" charset="1" panose="02020A03060303060403"/>
      <p:regular r:id="rId22"/>
    </p:embeddedFont>
    <p:embeddedFont>
      <p:font typeface="Black Mango Ultra-Bold" charset="1" panose="02020A03060303060403"/>
      <p:regular r:id="rId23"/>
    </p:embeddedFont>
    <p:embeddedFont>
      <p:font typeface="Black Mango Heavy" charset="1" panose="02020A03060303060403"/>
      <p:regular r:id="rId24"/>
    </p:embeddedFont>
    <p:embeddedFont>
      <p:font typeface="Open Sauce" charset="1" panose="00000500000000000000"/>
      <p:regular r:id="rId25"/>
    </p:embeddedFont>
    <p:embeddedFont>
      <p:font typeface="Open Sauce Bold" charset="1" panose="00000800000000000000"/>
      <p:regular r:id="rId26"/>
    </p:embeddedFont>
    <p:embeddedFont>
      <p:font typeface="Open Sauce Italics" charset="1" panose="00000500000000000000"/>
      <p:regular r:id="rId27"/>
    </p:embeddedFont>
    <p:embeddedFont>
      <p:font typeface="Open Sauce Bold Italics" charset="1" panose="00000800000000000000"/>
      <p:regular r:id="rId28"/>
    </p:embeddedFont>
    <p:embeddedFont>
      <p:font typeface="Open Sauce Light" charset="1" panose="00000400000000000000"/>
      <p:regular r:id="rId29"/>
    </p:embeddedFont>
    <p:embeddedFont>
      <p:font typeface="Open Sauce Light Italics" charset="1" panose="00000400000000000000"/>
      <p:regular r:id="rId30"/>
    </p:embeddedFont>
    <p:embeddedFont>
      <p:font typeface="Open Sauce Medium" charset="1" panose="00000600000000000000"/>
      <p:regular r:id="rId31"/>
    </p:embeddedFont>
    <p:embeddedFont>
      <p:font typeface="Open Sauce Medium Italics" charset="1" panose="00000600000000000000"/>
      <p:regular r:id="rId32"/>
    </p:embeddedFont>
    <p:embeddedFont>
      <p:font typeface="Open Sauce Semi-Bold" charset="1" panose="00000700000000000000"/>
      <p:regular r:id="rId33"/>
    </p:embeddedFont>
    <p:embeddedFont>
      <p:font typeface="Open Sauce Semi-Bold Italics" charset="1" panose="00000700000000000000"/>
      <p:regular r:id="rId34"/>
    </p:embeddedFont>
    <p:embeddedFont>
      <p:font typeface="Open Sauce Heavy" charset="1" panose="00000A00000000000000"/>
      <p:regular r:id="rId35"/>
    </p:embeddedFont>
    <p:embeddedFont>
      <p:font typeface="Open Sauce Heavy Italics" charset="1" panose="00000A0000000000000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slides/slide1.xml" Type="http://schemas.openxmlformats.org/officeDocument/2006/relationships/slide"/><Relationship Id="rId38" Target="slides/slide2.xml" Type="http://schemas.openxmlformats.org/officeDocument/2006/relationships/slide"/><Relationship Id="rId39" Target="slides/slide3.xml" Type="http://schemas.openxmlformats.org/officeDocument/2006/relationships/slide"/><Relationship Id="rId4" Target="theme/theme1.xml" Type="http://schemas.openxmlformats.org/officeDocument/2006/relationships/theme"/><Relationship Id="rId40" Target="slides/slide4.xml" Type="http://schemas.openxmlformats.org/officeDocument/2006/relationships/slide"/><Relationship Id="rId41" Target="slides/slide5.xml" Type="http://schemas.openxmlformats.org/officeDocument/2006/relationships/slide"/><Relationship Id="rId42" Target="slides/slide6.xml" Type="http://schemas.openxmlformats.org/officeDocument/2006/relationships/slide"/><Relationship Id="rId43" Target="slides/slide7.xml" Type="http://schemas.openxmlformats.org/officeDocument/2006/relationships/slide"/><Relationship Id="rId44" Target="slides/slide8.xml" Type="http://schemas.openxmlformats.org/officeDocument/2006/relationships/slide"/><Relationship Id="rId45" Target="slides/slide9.xml" Type="http://schemas.openxmlformats.org/officeDocument/2006/relationships/slide"/><Relationship Id="rId46" Target="slides/slide10.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8.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2" Target="../media/image1.jpe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3.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2.svg" Type="http://schemas.openxmlformats.org/officeDocument/2006/relationships/image"/><Relationship Id="rId11" Target="../media/image23.png" Type="http://schemas.openxmlformats.org/officeDocument/2006/relationships/image"/><Relationship Id="rId2" Target="../media/image16.jpeg" Type="http://schemas.openxmlformats.org/officeDocument/2006/relationships/image"/><Relationship Id="rId3" Target="../media/image4.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 Id="rId7" Target="../media/image10.png" Type="http://schemas.openxmlformats.org/officeDocument/2006/relationships/image"/><Relationship Id="rId8" Target="../media/image20.png" Type="http://schemas.openxmlformats.org/officeDocument/2006/relationships/image"/><Relationship Id="rId9" Target="../media/image21.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2.svg" Type="http://schemas.openxmlformats.org/officeDocument/2006/relationships/image"/><Relationship Id="rId11" Target="../media/image24.png" Type="http://schemas.openxmlformats.org/officeDocument/2006/relationships/image"/><Relationship Id="rId2" Target="../media/image16.jpeg" Type="http://schemas.openxmlformats.org/officeDocument/2006/relationships/image"/><Relationship Id="rId3" Target="../media/image4.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 Id="rId7" Target="../media/image10.png" Type="http://schemas.openxmlformats.org/officeDocument/2006/relationships/image"/><Relationship Id="rId8" Target="../media/image20.png" Type="http://schemas.openxmlformats.org/officeDocument/2006/relationships/image"/><Relationship Id="rId9" Target="../media/image2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30.png" Type="http://schemas.openxmlformats.org/officeDocument/2006/relationships/image"/><Relationship Id="rId6" Target="../media/image4.png" Type="http://schemas.openxmlformats.org/officeDocument/2006/relationships/image"/><Relationship Id="rId7" Target="../media/image3.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000" r="0" b="-9000"/>
            </a:stretch>
          </a:blipFill>
        </p:spPr>
      </p:sp>
      <p:sp>
        <p:nvSpPr>
          <p:cNvPr name="Freeform 3" id="3"/>
          <p:cNvSpPr/>
          <p:nvPr/>
        </p:nvSpPr>
        <p:spPr>
          <a:xfrm flipH="false" flipV="false" rot="0">
            <a:off x="3057708" y="611036"/>
            <a:ext cx="12431663" cy="10093412"/>
          </a:xfrm>
          <a:custGeom>
            <a:avLst/>
            <a:gdLst/>
            <a:ahLst/>
            <a:cxnLst/>
            <a:rect r="r" b="b" t="t" l="l"/>
            <a:pathLst>
              <a:path h="10093412" w="12431663">
                <a:moveTo>
                  <a:pt x="0" y="0"/>
                </a:moveTo>
                <a:lnTo>
                  <a:pt x="12431663" y="0"/>
                </a:lnTo>
                <a:lnTo>
                  <a:pt x="12431663" y="10093411"/>
                </a:lnTo>
                <a:lnTo>
                  <a:pt x="0" y="10093411"/>
                </a:lnTo>
                <a:lnTo>
                  <a:pt x="0" y="0"/>
                </a:lnTo>
                <a:close/>
              </a:path>
            </a:pathLst>
          </a:custGeom>
          <a:blipFill>
            <a:blip r:embed="rId3"/>
            <a:stretch>
              <a:fillRect l="-2031" t="0" r="-2031" b="0"/>
            </a:stretch>
          </a:blipFill>
        </p:spPr>
      </p:sp>
      <p:sp>
        <p:nvSpPr>
          <p:cNvPr name="Freeform 4" id="4"/>
          <p:cNvSpPr/>
          <p:nvPr/>
        </p:nvSpPr>
        <p:spPr>
          <a:xfrm flipH="false" flipV="false" rot="-1581577">
            <a:off x="2070961" y="387990"/>
            <a:ext cx="3337264" cy="2122926"/>
          </a:xfrm>
          <a:custGeom>
            <a:avLst/>
            <a:gdLst/>
            <a:ahLst/>
            <a:cxnLst/>
            <a:rect r="r" b="b" t="t" l="l"/>
            <a:pathLst>
              <a:path h="2122926" w="3337264">
                <a:moveTo>
                  <a:pt x="0" y="0"/>
                </a:moveTo>
                <a:lnTo>
                  <a:pt x="3337264" y="0"/>
                </a:lnTo>
                <a:lnTo>
                  <a:pt x="3337264" y="2122927"/>
                </a:lnTo>
                <a:lnTo>
                  <a:pt x="0" y="2122927"/>
                </a:lnTo>
                <a:lnTo>
                  <a:pt x="0" y="0"/>
                </a:lnTo>
                <a:close/>
              </a:path>
            </a:pathLst>
          </a:custGeom>
          <a:blipFill>
            <a:blip r:embed="rId4"/>
            <a:stretch>
              <a:fillRect l="0" t="-90169" r="0" b="0"/>
            </a:stretch>
          </a:blipFill>
        </p:spPr>
      </p:sp>
      <p:sp>
        <p:nvSpPr>
          <p:cNvPr name="Freeform 5" id="5"/>
          <p:cNvSpPr/>
          <p:nvPr/>
        </p:nvSpPr>
        <p:spPr>
          <a:xfrm flipH="true" flipV="false" rot="0">
            <a:off x="-412920" y="6126851"/>
            <a:ext cx="4372167" cy="5836389"/>
          </a:xfrm>
          <a:custGeom>
            <a:avLst/>
            <a:gdLst/>
            <a:ahLst/>
            <a:cxnLst/>
            <a:rect r="r" b="b" t="t" l="l"/>
            <a:pathLst>
              <a:path h="5836389" w="4372167">
                <a:moveTo>
                  <a:pt x="4372167" y="0"/>
                </a:moveTo>
                <a:lnTo>
                  <a:pt x="0" y="0"/>
                </a:lnTo>
                <a:lnTo>
                  <a:pt x="0" y="5836389"/>
                </a:lnTo>
                <a:lnTo>
                  <a:pt x="4372167" y="5836389"/>
                </a:lnTo>
                <a:lnTo>
                  <a:pt x="4372167" y="0"/>
                </a:lnTo>
                <a:close/>
              </a:path>
            </a:pathLst>
          </a:custGeom>
          <a:blipFill>
            <a:blip r:embed="rId5"/>
            <a:stretch>
              <a:fillRect l="0" t="0" r="0" b="0"/>
            </a:stretch>
          </a:blipFill>
        </p:spPr>
      </p:sp>
      <p:sp>
        <p:nvSpPr>
          <p:cNvPr name="Freeform 6" id="6"/>
          <p:cNvSpPr/>
          <p:nvPr/>
        </p:nvSpPr>
        <p:spPr>
          <a:xfrm flipH="true" flipV="false" rot="908544">
            <a:off x="-2354878" y="283905"/>
            <a:ext cx="4593171" cy="4232923"/>
          </a:xfrm>
          <a:custGeom>
            <a:avLst/>
            <a:gdLst/>
            <a:ahLst/>
            <a:cxnLst/>
            <a:rect r="r" b="b" t="t" l="l"/>
            <a:pathLst>
              <a:path h="4232923" w="4593171">
                <a:moveTo>
                  <a:pt x="4593171" y="0"/>
                </a:moveTo>
                <a:lnTo>
                  <a:pt x="0" y="0"/>
                </a:lnTo>
                <a:lnTo>
                  <a:pt x="0" y="4232922"/>
                </a:lnTo>
                <a:lnTo>
                  <a:pt x="4593171" y="4232922"/>
                </a:lnTo>
                <a:lnTo>
                  <a:pt x="4593171" y="0"/>
                </a:lnTo>
                <a:close/>
              </a:path>
            </a:pathLst>
          </a:custGeom>
          <a:blipFill>
            <a:blip r:embed="rId6"/>
            <a:stretch>
              <a:fillRect l="0" t="0" r="0" b="0"/>
            </a:stretch>
          </a:blipFill>
        </p:spPr>
      </p:sp>
      <p:sp>
        <p:nvSpPr>
          <p:cNvPr name="Freeform 7" id="7"/>
          <p:cNvSpPr/>
          <p:nvPr/>
        </p:nvSpPr>
        <p:spPr>
          <a:xfrm flipH="true" flipV="false" rot="167910">
            <a:off x="14456373" y="113471"/>
            <a:ext cx="4808001" cy="6542864"/>
          </a:xfrm>
          <a:custGeom>
            <a:avLst/>
            <a:gdLst/>
            <a:ahLst/>
            <a:cxnLst/>
            <a:rect r="r" b="b" t="t" l="l"/>
            <a:pathLst>
              <a:path h="6542864" w="4808001">
                <a:moveTo>
                  <a:pt x="4808001" y="0"/>
                </a:moveTo>
                <a:lnTo>
                  <a:pt x="0" y="0"/>
                </a:lnTo>
                <a:lnTo>
                  <a:pt x="0" y="6542864"/>
                </a:lnTo>
                <a:lnTo>
                  <a:pt x="4808001" y="6542864"/>
                </a:lnTo>
                <a:lnTo>
                  <a:pt x="4808001" y="0"/>
                </a:lnTo>
                <a:close/>
              </a:path>
            </a:pathLst>
          </a:custGeom>
          <a:blipFill>
            <a:blip r:embed="rId7"/>
            <a:stretch>
              <a:fillRect l="0" t="0" r="0" b="0"/>
            </a:stretch>
          </a:blipFill>
        </p:spPr>
      </p:sp>
      <p:sp>
        <p:nvSpPr>
          <p:cNvPr name="Freeform 8" id="8"/>
          <p:cNvSpPr/>
          <p:nvPr/>
        </p:nvSpPr>
        <p:spPr>
          <a:xfrm flipH="false" flipV="false" rot="-806752">
            <a:off x="15517868" y="7286715"/>
            <a:ext cx="3256184" cy="4536201"/>
          </a:xfrm>
          <a:custGeom>
            <a:avLst/>
            <a:gdLst/>
            <a:ahLst/>
            <a:cxnLst/>
            <a:rect r="r" b="b" t="t" l="l"/>
            <a:pathLst>
              <a:path h="4536201" w="3256184">
                <a:moveTo>
                  <a:pt x="0" y="0"/>
                </a:moveTo>
                <a:lnTo>
                  <a:pt x="3256184" y="0"/>
                </a:lnTo>
                <a:lnTo>
                  <a:pt x="3256184" y="4536201"/>
                </a:lnTo>
                <a:lnTo>
                  <a:pt x="0" y="4536201"/>
                </a:lnTo>
                <a:lnTo>
                  <a:pt x="0" y="0"/>
                </a:lnTo>
                <a:close/>
              </a:path>
            </a:pathLst>
          </a:custGeom>
          <a:blipFill>
            <a:blip r:embed="rId8"/>
            <a:stretch>
              <a:fillRect l="0" t="0" r="0" b="0"/>
            </a:stretch>
          </a:blipFill>
        </p:spPr>
      </p:sp>
      <p:sp>
        <p:nvSpPr>
          <p:cNvPr name="TextBox 9" id="9"/>
          <p:cNvSpPr txBox="true"/>
          <p:nvPr/>
        </p:nvSpPr>
        <p:spPr>
          <a:xfrm rot="0">
            <a:off x="4647662" y="1487336"/>
            <a:ext cx="9651854" cy="4689348"/>
          </a:xfrm>
          <a:prstGeom prst="rect">
            <a:avLst/>
          </a:prstGeom>
        </p:spPr>
        <p:txBody>
          <a:bodyPr anchor="t" rtlCol="false" tIns="0" lIns="0" bIns="0" rIns="0">
            <a:spAutoFit/>
          </a:bodyPr>
          <a:lstStyle/>
          <a:p>
            <a:pPr algn="ctr">
              <a:lnSpc>
                <a:spcPts val="17316"/>
              </a:lnSpc>
            </a:pPr>
            <a:r>
              <a:rPr lang="en-US" sz="22200">
                <a:solidFill>
                  <a:srgbClr val="000000"/>
                </a:solidFill>
                <a:latin typeface="Glass Antiqua"/>
              </a:rPr>
              <a:t>Testing QA</a:t>
            </a:r>
          </a:p>
        </p:txBody>
      </p:sp>
      <p:sp>
        <p:nvSpPr>
          <p:cNvPr name="TextBox 10" id="10"/>
          <p:cNvSpPr txBox="true"/>
          <p:nvPr/>
        </p:nvSpPr>
        <p:spPr>
          <a:xfrm rot="0">
            <a:off x="6280560" y="6212734"/>
            <a:ext cx="5985959" cy="2153325"/>
          </a:xfrm>
          <a:prstGeom prst="rect">
            <a:avLst/>
          </a:prstGeom>
        </p:spPr>
        <p:txBody>
          <a:bodyPr anchor="t" rtlCol="false" tIns="0" lIns="0" bIns="0" rIns="0">
            <a:spAutoFit/>
          </a:bodyPr>
          <a:lstStyle/>
          <a:p>
            <a:pPr algn="ctr">
              <a:lnSpc>
                <a:spcPts val="5737"/>
              </a:lnSpc>
            </a:pPr>
            <a:r>
              <a:rPr lang="en-US" sz="4098" spc="479">
                <a:solidFill>
                  <a:srgbClr val="000000"/>
                </a:solidFill>
                <a:latin typeface="Ibarra Real Nova Italics"/>
              </a:rPr>
              <a:t>Roro  Anindya Rahayulianti Sari </a:t>
            </a:r>
          </a:p>
          <a:p>
            <a:pPr algn="ctr">
              <a:lnSpc>
                <a:spcPts val="5737"/>
              </a:lnSpc>
              <a:spcBef>
                <a:spcPct val="0"/>
              </a:spcBef>
            </a:pPr>
            <a:r>
              <a:rPr lang="en-US" sz="4098" spc="479">
                <a:solidFill>
                  <a:srgbClr val="000000"/>
                </a:solidFill>
                <a:latin typeface="Ibarra Real Nova Italics"/>
              </a:rPr>
              <a:t>201011401466</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58071"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4236347" y="3202251"/>
            <a:ext cx="9815307" cy="4208864"/>
            <a:chOff x="0" y="0"/>
            <a:chExt cx="1895495" cy="812800"/>
          </a:xfrm>
        </p:grpSpPr>
        <p:sp>
          <p:nvSpPr>
            <p:cNvPr name="Freeform 6" id="6"/>
            <p:cNvSpPr/>
            <p:nvPr/>
          </p:nvSpPr>
          <p:spPr>
            <a:xfrm flipH="false" flipV="false" rot="0">
              <a:off x="0" y="0"/>
              <a:ext cx="1895495" cy="812800"/>
            </a:xfrm>
            <a:custGeom>
              <a:avLst/>
              <a:gdLst/>
              <a:ahLst/>
              <a:cxnLst/>
              <a:rect r="r" b="b" t="t" l="l"/>
              <a:pathLst>
                <a:path h="812800" w="1895495">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sp>
        <p:sp>
          <p:nvSpPr>
            <p:cNvPr name="TextBox 7" id="7"/>
            <p:cNvSpPr txBox="true"/>
            <p:nvPr/>
          </p:nvSpPr>
          <p:spPr>
            <a:xfrm>
              <a:off x="0" y="-19050"/>
              <a:ext cx="1895495" cy="831850"/>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4564341" y="4839538"/>
            <a:ext cx="9815307" cy="1186902"/>
          </a:xfrm>
          <a:prstGeom prst="rect">
            <a:avLst/>
          </a:prstGeom>
        </p:spPr>
        <p:txBody>
          <a:bodyPr anchor="t" rtlCol="false" tIns="0" lIns="0" bIns="0" rIns="0">
            <a:spAutoFit/>
          </a:bodyPr>
          <a:lstStyle/>
          <a:p>
            <a:pPr algn="ctr">
              <a:lnSpc>
                <a:spcPts val="9748"/>
              </a:lnSpc>
            </a:pPr>
            <a:r>
              <a:rPr lang="en-US" sz="7063" spc="692">
                <a:solidFill>
                  <a:srgbClr val="231F20"/>
                </a:solidFill>
                <a:latin typeface="Oswald Bold"/>
              </a:rPr>
              <a:t>TERIMAKASIH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404495"/>
            <a:ext cx="11612677" cy="9220834"/>
          </a:xfrm>
          <a:prstGeom prst="rect">
            <a:avLst/>
          </a:prstGeom>
        </p:spPr>
        <p:txBody>
          <a:bodyPr anchor="t" rtlCol="false" tIns="0" lIns="0" bIns="0" rIns="0">
            <a:spAutoFit/>
          </a:bodyPr>
          <a:lstStyle/>
          <a:p>
            <a:pPr marL="0" indent="0" lvl="0">
              <a:lnSpc>
                <a:spcPts val="18340"/>
              </a:lnSpc>
              <a:spcBef>
                <a:spcPct val="0"/>
              </a:spcBef>
            </a:pPr>
            <a:r>
              <a:rPr lang="en-US" sz="13100">
                <a:solidFill>
                  <a:srgbClr val="3D312B"/>
                </a:solidFill>
                <a:latin typeface="Glass Antiqua"/>
              </a:rPr>
              <a:t>Whitebox testing dan unit test serta implementasi pyhton</a:t>
            </a:r>
          </a:p>
        </p:txBody>
      </p:sp>
      <p:sp>
        <p:nvSpPr>
          <p:cNvPr name="Freeform 3" id="3"/>
          <p:cNvSpPr/>
          <p:nvPr/>
        </p:nvSpPr>
        <p:spPr>
          <a:xfrm flipH="false" flipV="false" rot="-1843616">
            <a:off x="14097089" y="791953"/>
            <a:ext cx="2941850" cy="3571281"/>
          </a:xfrm>
          <a:custGeom>
            <a:avLst/>
            <a:gdLst/>
            <a:ahLst/>
            <a:cxnLst/>
            <a:rect r="r" b="b" t="t" l="l"/>
            <a:pathLst>
              <a:path h="3571281" w="2941850">
                <a:moveTo>
                  <a:pt x="0" y="0"/>
                </a:moveTo>
                <a:lnTo>
                  <a:pt x="2941850" y="0"/>
                </a:lnTo>
                <a:lnTo>
                  <a:pt x="2941850" y="3571281"/>
                </a:lnTo>
                <a:lnTo>
                  <a:pt x="0" y="3571281"/>
                </a:lnTo>
                <a:lnTo>
                  <a:pt x="0" y="0"/>
                </a:lnTo>
                <a:close/>
              </a:path>
            </a:pathLst>
          </a:custGeom>
          <a:blipFill>
            <a:blip r:embed="rId2"/>
            <a:stretch>
              <a:fillRect l="-175" t="0" r="-175" b="0"/>
            </a:stretch>
          </a:blipFill>
        </p:spPr>
      </p:sp>
      <p:sp>
        <p:nvSpPr>
          <p:cNvPr name="Freeform 4" id="4"/>
          <p:cNvSpPr/>
          <p:nvPr/>
        </p:nvSpPr>
        <p:spPr>
          <a:xfrm flipH="false" flipV="false" rot="705749">
            <a:off x="14097758" y="4717759"/>
            <a:ext cx="3697243" cy="7312604"/>
          </a:xfrm>
          <a:custGeom>
            <a:avLst/>
            <a:gdLst/>
            <a:ahLst/>
            <a:cxnLst/>
            <a:rect r="r" b="b" t="t" l="l"/>
            <a:pathLst>
              <a:path h="7312604" w="3697243">
                <a:moveTo>
                  <a:pt x="0" y="0"/>
                </a:moveTo>
                <a:lnTo>
                  <a:pt x="3697243" y="0"/>
                </a:lnTo>
                <a:lnTo>
                  <a:pt x="3697243" y="7312605"/>
                </a:lnTo>
                <a:lnTo>
                  <a:pt x="0" y="7312605"/>
                </a:lnTo>
                <a:lnTo>
                  <a:pt x="0" y="0"/>
                </a:lnTo>
                <a:close/>
              </a:path>
            </a:pathLst>
          </a:custGeom>
          <a:blipFill>
            <a:blip r:embed="rId3"/>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000" r="0" b="-9000"/>
            </a:stretch>
          </a:blipFill>
        </p:spPr>
      </p:sp>
      <p:sp>
        <p:nvSpPr>
          <p:cNvPr name="Freeform 3" id="3"/>
          <p:cNvSpPr/>
          <p:nvPr/>
        </p:nvSpPr>
        <p:spPr>
          <a:xfrm flipH="false" flipV="false" rot="0">
            <a:off x="1799154" y="2273868"/>
            <a:ext cx="6318701" cy="6067258"/>
          </a:xfrm>
          <a:custGeom>
            <a:avLst/>
            <a:gdLst/>
            <a:ahLst/>
            <a:cxnLst/>
            <a:rect r="r" b="b" t="t" l="l"/>
            <a:pathLst>
              <a:path h="6067258" w="6318701">
                <a:moveTo>
                  <a:pt x="0" y="0"/>
                </a:moveTo>
                <a:lnTo>
                  <a:pt x="6318701" y="0"/>
                </a:lnTo>
                <a:lnTo>
                  <a:pt x="6318701" y="6067258"/>
                </a:lnTo>
                <a:lnTo>
                  <a:pt x="0" y="6067258"/>
                </a:lnTo>
                <a:lnTo>
                  <a:pt x="0" y="0"/>
                </a:lnTo>
                <a:close/>
              </a:path>
            </a:pathLst>
          </a:custGeom>
          <a:blipFill>
            <a:blip r:embed="rId3"/>
            <a:stretch>
              <a:fillRect l="-2857" t="-11561" r="-2857" b="0"/>
            </a:stretch>
          </a:blipFill>
        </p:spPr>
      </p:sp>
      <p:sp>
        <p:nvSpPr>
          <p:cNvPr name="Freeform 4" id="4"/>
          <p:cNvSpPr/>
          <p:nvPr/>
        </p:nvSpPr>
        <p:spPr>
          <a:xfrm flipH="false" flipV="false" rot="0">
            <a:off x="9544203" y="2273868"/>
            <a:ext cx="6318701" cy="6425070"/>
          </a:xfrm>
          <a:custGeom>
            <a:avLst/>
            <a:gdLst/>
            <a:ahLst/>
            <a:cxnLst/>
            <a:rect r="r" b="b" t="t" l="l"/>
            <a:pathLst>
              <a:path h="6425070" w="6318701">
                <a:moveTo>
                  <a:pt x="0" y="0"/>
                </a:moveTo>
                <a:lnTo>
                  <a:pt x="6318701" y="0"/>
                </a:lnTo>
                <a:lnTo>
                  <a:pt x="6318701" y="6425070"/>
                </a:lnTo>
                <a:lnTo>
                  <a:pt x="0" y="6425070"/>
                </a:lnTo>
                <a:lnTo>
                  <a:pt x="0" y="0"/>
                </a:lnTo>
                <a:close/>
              </a:path>
            </a:pathLst>
          </a:custGeom>
          <a:blipFill>
            <a:blip r:embed="rId3"/>
            <a:stretch>
              <a:fillRect l="-5974" t="-11561" r="-5974" b="0"/>
            </a:stretch>
          </a:blipFill>
        </p:spPr>
      </p:sp>
      <p:sp>
        <p:nvSpPr>
          <p:cNvPr name="TextBox 5" id="5"/>
          <p:cNvSpPr txBox="true"/>
          <p:nvPr/>
        </p:nvSpPr>
        <p:spPr>
          <a:xfrm rot="0">
            <a:off x="2037695" y="3279307"/>
            <a:ext cx="5786824" cy="3999230"/>
          </a:xfrm>
          <a:prstGeom prst="rect">
            <a:avLst/>
          </a:prstGeom>
        </p:spPr>
        <p:txBody>
          <a:bodyPr anchor="t" rtlCol="false" tIns="0" lIns="0" bIns="0" rIns="0">
            <a:spAutoFit/>
          </a:bodyPr>
          <a:lstStyle/>
          <a:p>
            <a:pPr>
              <a:lnSpc>
                <a:spcPts val="3220"/>
              </a:lnSpc>
            </a:pPr>
            <a:r>
              <a:rPr lang="en-US" sz="2300">
                <a:solidFill>
                  <a:srgbClr val="3D312B"/>
                </a:solidFill>
                <a:latin typeface="Ibarra Real Nova"/>
              </a:rPr>
              <a:t>Whitebox adalah metode pengujian di mana struktur internal, kode, dan detail implementasi aplikasi perangkat lunak diperiksa. Kasus uji dirancang berdasarkan pengetahuan tentang cara kerja internal sistem. Tujuannya adalah untuk memastikan bahwa semua jalur, cabang, dan kondisi dalam kode diuji secara menyeluruh. Ini membantu mengungkap kesalahan, memvalidasi logika, dan meningkatkan cakupan kode.</a:t>
            </a:r>
          </a:p>
        </p:txBody>
      </p:sp>
      <p:sp>
        <p:nvSpPr>
          <p:cNvPr name="TextBox 6" id="6"/>
          <p:cNvSpPr txBox="true"/>
          <p:nvPr/>
        </p:nvSpPr>
        <p:spPr>
          <a:xfrm rot="0">
            <a:off x="2037695" y="2252569"/>
            <a:ext cx="5023054" cy="810895"/>
          </a:xfrm>
          <a:prstGeom prst="rect">
            <a:avLst/>
          </a:prstGeom>
        </p:spPr>
        <p:txBody>
          <a:bodyPr anchor="t" rtlCol="false" tIns="0" lIns="0" bIns="0" rIns="0">
            <a:spAutoFit/>
          </a:bodyPr>
          <a:lstStyle/>
          <a:p>
            <a:pPr marL="0" indent="0" lvl="0">
              <a:lnSpc>
                <a:spcPts val="6214"/>
              </a:lnSpc>
            </a:pPr>
            <a:r>
              <a:rPr lang="en-US" sz="5499" spc="131">
                <a:solidFill>
                  <a:srgbClr val="3D312B"/>
                </a:solidFill>
                <a:latin typeface="Glass Antiqua Bold"/>
              </a:rPr>
              <a:t>Whitebox</a:t>
            </a:r>
          </a:p>
        </p:txBody>
      </p:sp>
      <p:sp>
        <p:nvSpPr>
          <p:cNvPr name="TextBox 7" id="7"/>
          <p:cNvSpPr txBox="true"/>
          <p:nvPr/>
        </p:nvSpPr>
        <p:spPr>
          <a:xfrm rot="0">
            <a:off x="9723159" y="2667542"/>
            <a:ext cx="5176891" cy="810895"/>
          </a:xfrm>
          <a:prstGeom prst="rect">
            <a:avLst/>
          </a:prstGeom>
        </p:spPr>
        <p:txBody>
          <a:bodyPr anchor="t" rtlCol="false" tIns="0" lIns="0" bIns="0" rIns="0">
            <a:spAutoFit/>
          </a:bodyPr>
          <a:lstStyle/>
          <a:p>
            <a:pPr marL="0" indent="0" lvl="0">
              <a:lnSpc>
                <a:spcPts val="6214"/>
              </a:lnSpc>
            </a:pPr>
            <a:r>
              <a:rPr lang="en-US" sz="5499" spc="131">
                <a:solidFill>
                  <a:srgbClr val="3D312B"/>
                </a:solidFill>
                <a:latin typeface="Glass Antiqua Bold"/>
              </a:rPr>
              <a:t>Unit Test</a:t>
            </a:r>
          </a:p>
        </p:txBody>
      </p:sp>
      <p:sp>
        <p:nvSpPr>
          <p:cNvPr name="TextBox 8" id="8"/>
          <p:cNvSpPr txBox="true"/>
          <p:nvPr/>
        </p:nvSpPr>
        <p:spPr>
          <a:xfrm rot="0">
            <a:off x="9723159" y="3637093"/>
            <a:ext cx="5960788" cy="2799080"/>
          </a:xfrm>
          <a:prstGeom prst="rect">
            <a:avLst/>
          </a:prstGeom>
        </p:spPr>
        <p:txBody>
          <a:bodyPr anchor="t" rtlCol="false" tIns="0" lIns="0" bIns="0" rIns="0">
            <a:spAutoFit/>
          </a:bodyPr>
          <a:lstStyle/>
          <a:p>
            <a:pPr>
              <a:lnSpc>
                <a:spcPts val="3220"/>
              </a:lnSpc>
            </a:pPr>
            <a:r>
              <a:rPr lang="en-US" sz="2300">
                <a:solidFill>
                  <a:srgbClr val="3D312B"/>
                </a:solidFill>
                <a:latin typeface="Ibarra Real Nova"/>
              </a:rPr>
              <a:t>Pengujian unit(unit test) adalah jenis pengujian yang berfokus pada pengujian unit atau komponen individual dari aplikasi perangkat lunak. Dalam pengujian unit, setiap komponen diisolasi dan diuji secara independen untuk memastikan kebenaran dan fungsionalitasnya.</a:t>
            </a:r>
          </a:p>
          <a:p>
            <a:pPr>
              <a:lnSpc>
                <a:spcPts val="3220"/>
              </a:lnSpc>
            </a:pPr>
          </a:p>
        </p:txBody>
      </p:sp>
      <p:sp>
        <p:nvSpPr>
          <p:cNvPr name="Freeform 9" id="9"/>
          <p:cNvSpPr/>
          <p:nvPr/>
        </p:nvSpPr>
        <p:spPr>
          <a:xfrm flipH="true" flipV="false" rot="-2213874">
            <a:off x="16144979" y="359501"/>
            <a:ext cx="1431933" cy="1338398"/>
          </a:xfrm>
          <a:custGeom>
            <a:avLst/>
            <a:gdLst/>
            <a:ahLst/>
            <a:cxnLst/>
            <a:rect r="r" b="b" t="t" l="l"/>
            <a:pathLst>
              <a:path h="1338398" w="1431933">
                <a:moveTo>
                  <a:pt x="1431933" y="0"/>
                </a:moveTo>
                <a:lnTo>
                  <a:pt x="0" y="0"/>
                </a:lnTo>
                <a:lnTo>
                  <a:pt x="0" y="1338398"/>
                </a:lnTo>
                <a:lnTo>
                  <a:pt x="1431933" y="1338398"/>
                </a:lnTo>
                <a:lnTo>
                  <a:pt x="1431933" y="0"/>
                </a:lnTo>
                <a:close/>
              </a:path>
            </a:pathLst>
          </a:custGeom>
          <a:blipFill>
            <a:blip r:embed="rId4"/>
            <a:stretch>
              <a:fillRect l="0" t="0" r="0" b="0"/>
            </a:stretch>
          </a:blipFill>
        </p:spPr>
      </p:sp>
      <p:sp>
        <p:nvSpPr>
          <p:cNvPr name="Freeform 10" id="10"/>
          <p:cNvSpPr/>
          <p:nvPr/>
        </p:nvSpPr>
        <p:spPr>
          <a:xfrm flipH="false" flipV="false" rot="-2357607">
            <a:off x="-93062" y="580379"/>
            <a:ext cx="2892203" cy="1839811"/>
          </a:xfrm>
          <a:custGeom>
            <a:avLst/>
            <a:gdLst/>
            <a:ahLst/>
            <a:cxnLst/>
            <a:rect r="r" b="b" t="t" l="l"/>
            <a:pathLst>
              <a:path h="1839811" w="2892203">
                <a:moveTo>
                  <a:pt x="0" y="0"/>
                </a:moveTo>
                <a:lnTo>
                  <a:pt x="2892204" y="0"/>
                </a:lnTo>
                <a:lnTo>
                  <a:pt x="2892204" y="1839811"/>
                </a:lnTo>
                <a:lnTo>
                  <a:pt x="0" y="1839811"/>
                </a:lnTo>
                <a:lnTo>
                  <a:pt x="0" y="0"/>
                </a:lnTo>
                <a:close/>
              </a:path>
            </a:pathLst>
          </a:custGeom>
          <a:blipFill>
            <a:blip r:embed="rId5"/>
            <a:stretch>
              <a:fillRect l="0" t="-90169" r="0" b="0"/>
            </a:stretch>
          </a:blipFill>
        </p:spPr>
      </p:sp>
      <p:sp>
        <p:nvSpPr>
          <p:cNvPr name="Freeform 11" id="11"/>
          <p:cNvSpPr/>
          <p:nvPr/>
        </p:nvSpPr>
        <p:spPr>
          <a:xfrm flipH="false" flipV="false" rot="-909947">
            <a:off x="15861283" y="7679068"/>
            <a:ext cx="3764061" cy="5273641"/>
          </a:xfrm>
          <a:custGeom>
            <a:avLst/>
            <a:gdLst/>
            <a:ahLst/>
            <a:cxnLst/>
            <a:rect r="r" b="b" t="t" l="l"/>
            <a:pathLst>
              <a:path h="5273641" w="3764061">
                <a:moveTo>
                  <a:pt x="0" y="0"/>
                </a:moveTo>
                <a:lnTo>
                  <a:pt x="3764061" y="0"/>
                </a:lnTo>
                <a:lnTo>
                  <a:pt x="3764061" y="5273640"/>
                </a:lnTo>
                <a:lnTo>
                  <a:pt x="0" y="5273640"/>
                </a:lnTo>
                <a:lnTo>
                  <a:pt x="0" y="0"/>
                </a:lnTo>
                <a:close/>
              </a:path>
            </a:pathLst>
          </a:custGeom>
          <a:blipFill>
            <a:blip r:embed="rId6"/>
            <a:stretch>
              <a:fillRect l="0" t="0" r="0" b="0"/>
            </a:stretch>
          </a:blipFill>
        </p:spPr>
      </p:sp>
      <p:sp>
        <p:nvSpPr>
          <p:cNvPr name="Freeform 12" id="12"/>
          <p:cNvSpPr/>
          <p:nvPr/>
        </p:nvSpPr>
        <p:spPr>
          <a:xfrm flipH="false" flipV="false" rot="-6276159">
            <a:off x="15861349" y="7356069"/>
            <a:ext cx="1999193" cy="1970114"/>
          </a:xfrm>
          <a:custGeom>
            <a:avLst/>
            <a:gdLst/>
            <a:ahLst/>
            <a:cxnLst/>
            <a:rect r="r" b="b" t="t" l="l"/>
            <a:pathLst>
              <a:path h="1970114" w="1999193">
                <a:moveTo>
                  <a:pt x="0" y="0"/>
                </a:moveTo>
                <a:lnTo>
                  <a:pt x="1999193" y="0"/>
                </a:lnTo>
                <a:lnTo>
                  <a:pt x="1999193" y="1970114"/>
                </a:lnTo>
                <a:lnTo>
                  <a:pt x="0" y="19701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223285" y="7916413"/>
            <a:ext cx="2259511" cy="2243078"/>
          </a:xfrm>
          <a:custGeom>
            <a:avLst/>
            <a:gdLst/>
            <a:ahLst/>
            <a:cxnLst/>
            <a:rect r="r" b="b" t="t" l="l"/>
            <a:pathLst>
              <a:path h="2243078" w="2259511">
                <a:moveTo>
                  <a:pt x="0" y="0"/>
                </a:moveTo>
                <a:lnTo>
                  <a:pt x="2259511" y="0"/>
                </a:lnTo>
                <a:lnTo>
                  <a:pt x="2259511" y="2243078"/>
                </a:lnTo>
                <a:lnTo>
                  <a:pt x="0" y="224307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37" r="0" b="-73939"/>
            </a:stretch>
          </a:blipFill>
        </p:spPr>
      </p:sp>
      <p:sp>
        <p:nvSpPr>
          <p:cNvPr name="Freeform 3" id="3"/>
          <p:cNvSpPr/>
          <p:nvPr/>
        </p:nvSpPr>
        <p:spPr>
          <a:xfrm flipH="true" flipV="false" rot="4067120">
            <a:off x="218912" y="7016572"/>
            <a:ext cx="2109987" cy="2816614"/>
          </a:xfrm>
          <a:custGeom>
            <a:avLst/>
            <a:gdLst/>
            <a:ahLst/>
            <a:cxnLst/>
            <a:rect r="r" b="b" t="t" l="l"/>
            <a:pathLst>
              <a:path h="2816614" w="2109987">
                <a:moveTo>
                  <a:pt x="2109988" y="0"/>
                </a:moveTo>
                <a:lnTo>
                  <a:pt x="0" y="0"/>
                </a:lnTo>
                <a:lnTo>
                  <a:pt x="0" y="2816614"/>
                </a:lnTo>
                <a:lnTo>
                  <a:pt x="2109988" y="2816614"/>
                </a:lnTo>
                <a:lnTo>
                  <a:pt x="2109988" y="0"/>
                </a:lnTo>
                <a:close/>
              </a:path>
            </a:pathLst>
          </a:custGeom>
          <a:blipFill>
            <a:blip r:embed="rId3"/>
            <a:stretch>
              <a:fillRect l="0" t="0" r="0" b="0"/>
            </a:stretch>
          </a:blipFill>
        </p:spPr>
      </p:sp>
      <p:sp>
        <p:nvSpPr>
          <p:cNvPr name="Freeform 4" id="4"/>
          <p:cNvSpPr/>
          <p:nvPr/>
        </p:nvSpPr>
        <p:spPr>
          <a:xfrm flipH="false" flipV="false" rot="0">
            <a:off x="15565051" y="7132298"/>
            <a:ext cx="1392985" cy="3154702"/>
          </a:xfrm>
          <a:custGeom>
            <a:avLst/>
            <a:gdLst/>
            <a:ahLst/>
            <a:cxnLst/>
            <a:rect r="r" b="b" t="t" l="l"/>
            <a:pathLst>
              <a:path h="3154702" w="1392985">
                <a:moveTo>
                  <a:pt x="0" y="0"/>
                </a:moveTo>
                <a:lnTo>
                  <a:pt x="1392985" y="0"/>
                </a:lnTo>
                <a:lnTo>
                  <a:pt x="1392985" y="3154702"/>
                </a:lnTo>
                <a:lnTo>
                  <a:pt x="0" y="3154702"/>
                </a:lnTo>
                <a:lnTo>
                  <a:pt x="0" y="0"/>
                </a:lnTo>
                <a:close/>
              </a:path>
            </a:pathLst>
          </a:custGeom>
          <a:blipFill>
            <a:blip r:embed="rId4"/>
            <a:stretch>
              <a:fillRect l="0" t="0" r="0" b="0"/>
            </a:stretch>
          </a:blipFill>
        </p:spPr>
      </p:sp>
      <p:sp>
        <p:nvSpPr>
          <p:cNvPr name="Freeform 5" id="5"/>
          <p:cNvSpPr/>
          <p:nvPr/>
        </p:nvSpPr>
        <p:spPr>
          <a:xfrm flipH="false" flipV="false" rot="-926071">
            <a:off x="17261363" y="7383659"/>
            <a:ext cx="1103965" cy="2807056"/>
          </a:xfrm>
          <a:custGeom>
            <a:avLst/>
            <a:gdLst/>
            <a:ahLst/>
            <a:cxnLst/>
            <a:rect r="r" b="b" t="t" l="l"/>
            <a:pathLst>
              <a:path h="2807056" w="1103965">
                <a:moveTo>
                  <a:pt x="0" y="0"/>
                </a:moveTo>
                <a:lnTo>
                  <a:pt x="1103964" y="0"/>
                </a:lnTo>
                <a:lnTo>
                  <a:pt x="1103964" y="2807056"/>
                </a:lnTo>
                <a:lnTo>
                  <a:pt x="0" y="2807056"/>
                </a:lnTo>
                <a:lnTo>
                  <a:pt x="0" y="0"/>
                </a:lnTo>
                <a:close/>
              </a:path>
            </a:pathLst>
          </a:custGeom>
          <a:blipFill>
            <a:blip r:embed="rId5"/>
            <a:stretch>
              <a:fillRect l="0" t="0" r="0" b="0"/>
            </a:stretch>
          </a:blipFill>
        </p:spPr>
      </p:sp>
      <p:sp>
        <p:nvSpPr>
          <p:cNvPr name="Freeform 6" id="6"/>
          <p:cNvSpPr/>
          <p:nvPr/>
        </p:nvSpPr>
        <p:spPr>
          <a:xfrm flipH="false" flipV="false" rot="-6722491">
            <a:off x="16265160" y="103215"/>
            <a:ext cx="1753682" cy="2692576"/>
          </a:xfrm>
          <a:custGeom>
            <a:avLst/>
            <a:gdLst/>
            <a:ahLst/>
            <a:cxnLst/>
            <a:rect r="r" b="b" t="t" l="l"/>
            <a:pathLst>
              <a:path h="2692576" w="1753682">
                <a:moveTo>
                  <a:pt x="0" y="0"/>
                </a:moveTo>
                <a:lnTo>
                  <a:pt x="1753682" y="0"/>
                </a:lnTo>
                <a:lnTo>
                  <a:pt x="1753682" y="2692576"/>
                </a:lnTo>
                <a:lnTo>
                  <a:pt x="0" y="2692576"/>
                </a:lnTo>
                <a:lnTo>
                  <a:pt x="0" y="0"/>
                </a:lnTo>
                <a:close/>
              </a:path>
            </a:pathLst>
          </a:custGeom>
          <a:blipFill>
            <a:blip r:embed="rId6"/>
            <a:stretch>
              <a:fillRect l="0" t="0" r="0" b="0"/>
            </a:stretch>
          </a:blipFill>
        </p:spPr>
      </p:sp>
      <p:sp>
        <p:nvSpPr>
          <p:cNvPr name="Freeform 7" id="7"/>
          <p:cNvSpPr/>
          <p:nvPr/>
        </p:nvSpPr>
        <p:spPr>
          <a:xfrm flipH="false" flipV="false" rot="0">
            <a:off x="537732" y="1849695"/>
            <a:ext cx="981937" cy="917796"/>
          </a:xfrm>
          <a:custGeom>
            <a:avLst/>
            <a:gdLst/>
            <a:ahLst/>
            <a:cxnLst/>
            <a:rect r="r" b="b" t="t" l="l"/>
            <a:pathLst>
              <a:path h="917796" w="981937">
                <a:moveTo>
                  <a:pt x="0" y="0"/>
                </a:moveTo>
                <a:lnTo>
                  <a:pt x="981936" y="0"/>
                </a:lnTo>
                <a:lnTo>
                  <a:pt x="981936" y="917796"/>
                </a:lnTo>
                <a:lnTo>
                  <a:pt x="0" y="917796"/>
                </a:lnTo>
                <a:lnTo>
                  <a:pt x="0" y="0"/>
                </a:lnTo>
                <a:close/>
              </a:path>
            </a:pathLst>
          </a:custGeom>
          <a:blipFill>
            <a:blip r:embed="rId7"/>
            <a:stretch>
              <a:fillRect l="0" t="0" r="0" b="0"/>
            </a:stretch>
          </a:blipFill>
        </p:spPr>
      </p:sp>
      <p:sp>
        <p:nvSpPr>
          <p:cNvPr name="Freeform 8" id="8"/>
          <p:cNvSpPr/>
          <p:nvPr/>
        </p:nvSpPr>
        <p:spPr>
          <a:xfrm flipH="false" flipV="false" rot="0">
            <a:off x="398956" y="4420016"/>
            <a:ext cx="707953" cy="2715977"/>
          </a:xfrm>
          <a:custGeom>
            <a:avLst/>
            <a:gdLst/>
            <a:ahLst/>
            <a:cxnLst/>
            <a:rect r="r" b="b" t="t" l="l"/>
            <a:pathLst>
              <a:path h="2715977" w="707953">
                <a:moveTo>
                  <a:pt x="0" y="0"/>
                </a:moveTo>
                <a:lnTo>
                  <a:pt x="707953" y="0"/>
                </a:lnTo>
                <a:lnTo>
                  <a:pt x="707953" y="2715977"/>
                </a:lnTo>
                <a:lnTo>
                  <a:pt x="0" y="2715977"/>
                </a:lnTo>
                <a:lnTo>
                  <a:pt x="0" y="0"/>
                </a:lnTo>
                <a:close/>
              </a:path>
            </a:pathLst>
          </a:custGeom>
          <a:blipFill>
            <a:blip r:embed="rId8"/>
            <a:stretch>
              <a:fillRect l="0" t="0" r="0" b="0"/>
            </a:stretch>
          </a:blipFill>
        </p:spPr>
      </p:sp>
      <p:sp>
        <p:nvSpPr>
          <p:cNvPr name="Freeform 9" id="9"/>
          <p:cNvSpPr/>
          <p:nvPr/>
        </p:nvSpPr>
        <p:spPr>
          <a:xfrm flipH="false" flipV="false" rot="0">
            <a:off x="398956" y="424146"/>
            <a:ext cx="1259488" cy="604554"/>
          </a:xfrm>
          <a:custGeom>
            <a:avLst/>
            <a:gdLst/>
            <a:ahLst/>
            <a:cxnLst/>
            <a:rect r="r" b="b" t="t" l="l"/>
            <a:pathLst>
              <a:path h="604554" w="1259488">
                <a:moveTo>
                  <a:pt x="0" y="0"/>
                </a:moveTo>
                <a:lnTo>
                  <a:pt x="1259488" y="0"/>
                </a:lnTo>
                <a:lnTo>
                  <a:pt x="1259488" y="604554"/>
                </a:lnTo>
                <a:lnTo>
                  <a:pt x="0" y="60455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3468142" y="2532122"/>
            <a:ext cx="11605317" cy="6491764"/>
          </a:xfrm>
          <a:custGeom>
            <a:avLst/>
            <a:gdLst/>
            <a:ahLst/>
            <a:cxnLst/>
            <a:rect r="r" b="b" t="t" l="l"/>
            <a:pathLst>
              <a:path h="6491764" w="11605317">
                <a:moveTo>
                  <a:pt x="0" y="0"/>
                </a:moveTo>
                <a:lnTo>
                  <a:pt x="11605316" y="0"/>
                </a:lnTo>
                <a:lnTo>
                  <a:pt x="11605316" y="6491765"/>
                </a:lnTo>
                <a:lnTo>
                  <a:pt x="0" y="6491765"/>
                </a:lnTo>
                <a:lnTo>
                  <a:pt x="0" y="0"/>
                </a:lnTo>
                <a:close/>
              </a:path>
            </a:pathLst>
          </a:custGeom>
          <a:blipFill>
            <a:blip r:embed="rId11"/>
            <a:stretch>
              <a:fillRect l="0" t="0" r="0" b="0"/>
            </a:stretch>
          </a:blipFill>
        </p:spPr>
      </p:sp>
      <p:sp>
        <p:nvSpPr>
          <p:cNvPr name="TextBox 11" id="11"/>
          <p:cNvSpPr txBox="true"/>
          <p:nvPr/>
        </p:nvSpPr>
        <p:spPr>
          <a:xfrm rot="0">
            <a:off x="1944950" y="1009650"/>
            <a:ext cx="14398101" cy="2578836"/>
          </a:xfrm>
          <a:prstGeom prst="rect">
            <a:avLst/>
          </a:prstGeom>
        </p:spPr>
        <p:txBody>
          <a:bodyPr anchor="t" rtlCol="false" tIns="0" lIns="0" bIns="0" rIns="0">
            <a:spAutoFit/>
          </a:bodyPr>
          <a:lstStyle/>
          <a:p>
            <a:pPr algn="ctr">
              <a:lnSpc>
                <a:spcPts val="10112"/>
              </a:lnSpc>
            </a:pPr>
            <a:r>
              <a:rPr lang="en-US" sz="8426" spc="379">
                <a:solidFill>
                  <a:srgbClr val="000000"/>
                </a:solidFill>
                <a:latin typeface="Glass Antiqua Bold"/>
              </a:rPr>
              <a:t>Contoh implementasi</a:t>
            </a:r>
          </a:p>
          <a:p>
            <a:pPr algn="ctr" marL="0" indent="0" lvl="0">
              <a:lnSpc>
                <a:spcPts val="10112"/>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37" r="0" b="-73939"/>
            </a:stretch>
          </a:blipFill>
        </p:spPr>
      </p:sp>
      <p:sp>
        <p:nvSpPr>
          <p:cNvPr name="Freeform 3" id="3"/>
          <p:cNvSpPr/>
          <p:nvPr/>
        </p:nvSpPr>
        <p:spPr>
          <a:xfrm flipH="true" flipV="false" rot="4067120">
            <a:off x="218912" y="7016572"/>
            <a:ext cx="2109987" cy="2816614"/>
          </a:xfrm>
          <a:custGeom>
            <a:avLst/>
            <a:gdLst/>
            <a:ahLst/>
            <a:cxnLst/>
            <a:rect r="r" b="b" t="t" l="l"/>
            <a:pathLst>
              <a:path h="2816614" w="2109987">
                <a:moveTo>
                  <a:pt x="2109988" y="0"/>
                </a:moveTo>
                <a:lnTo>
                  <a:pt x="0" y="0"/>
                </a:lnTo>
                <a:lnTo>
                  <a:pt x="0" y="2816614"/>
                </a:lnTo>
                <a:lnTo>
                  <a:pt x="2109988" y="2816614"/>
                </a:lnTo>
                <a:lnTo>
                  <a:pt x="2109988" y="0"/>
                </a:lnTo>
                <a:close/>
              </a:path>
            </a:pathLst>
          </a:custGeom>
          <a:blipFill>
            <a:blip r:embed="rId3"/>
            <a:stretch>
              <a:fillRect l="0" t="0" r="0" b="0"/>
            </a:stretch>
          </a:blipFill>
        </p:spPr>
      </p:sp>
      <p:sp>
        <p:nvSpPr>
          <p:cNvPr name="Freeform 4" id="4"/>
          <p:cNvSpPr/>
          <p:nvPr/>
        </p:nvSpPr>
        <p:spPr>
          <a:xfrm flipH="false" flipV="false" rot="0">
            <a:off x="15565051" y="7132298"/>
            <a:ext cx="1392985" cy="3154702"/>
          </a:xfrm>
          <a:custGeom>
            <a:avLst/>
            <a:gdLst/>
            <a:ahLst/>
            <a:cxnLst/>
            <a:rect r="r" b="b" t="t" l="l"/>
            <a:pathLst>
              <a:path h="3154702" w="1392985">
                <a:moveTo>
                  <a:pt x="0" y="0"/>
                </a:moveTo>
                <a:lnTo>
                  <a:pt x="1392985" y="0"/>
                </a:lnTo>
                <a:lnTo>
                  <a:pt x="1392985" y="3154702"/>
                </a:lnTo>
                <a:lnTo>
                  <a:pt x="0" y="3154702"/>
                </a:lnTo>
                <a:lnTo>
                  <a:pt x="0" y="0"/>
                </a:lnTo>
                <a:close/>
              </a:path>
            </a:pathLst>
          </a:custGeom>
          <a:blipFill>
            <a:blip r:embed="rId4"/>
            <a:stretch>
              <a:fillRect l="0" t="0" r="0" b="0"/>
            </a:stretch>
          </a:blipFill>
        </p:spPr>
      </p:sp>
      <p:sp>
        <p:nvSpPr>
          <p:cNvPr name="Freeform 5" id="5"/>
          <p:cNvSpPr/>
          <p:nvPr/>
        </p:nvSpPr>
        <p:spPr>
          <a:xfrm flipH="false" flipV="false" rot="-926071">
            <a:off x="17261363" y="7383659"/>
            <a:ext cx="1103965" cy="2807056"/>
          </a:xfrm>
          <a:custGeom>
            <a:avLst/>
            <a:gdLst/>
            <a:ahLst/>
            <a:cxnLst/>
            <a:rect r="r" b="b" t="t" l="l"/>
            <a:pathLst>
              <a:path h="2807056" w="1103965">
                <a:moveTo>
                  <a:pt x="0" y="0"/>
                </a:moveTo>
                <a:lnTo>
                  <a:pt x="1103964" y="0"/>
                </a:lnTo>
                <a:lnTo>
                  <a:pt x="1103964" y="2807056"/>
                </a:lnTo>
                <a:lnTo>
                  <a:pt x="0" y="2807056"/>
                </a:lnTo>
                <a:lnTo>
                  <a:pt x="0" y="0"/>
                </a:lnTo>
                <a:close/>
              </a:path>
            </a:pathLst>
          </a:custGeom>
          <a:blipFill>
            <a:blip r:embed="rId5"/>
            <a:stretch>
              <a:fillRect l="0" t="0" r="0" b="0"/>
            </a:stretch>
          </a:blipFill>
        </p:spPr>
      </p:sp>
      <p:sp>
        <p:nvSpPr>
          <p:cNvPr name="Freeform 6" id="6"/>
          <p:cNvSpPr/>
          <p:nvPr/>
        </p:nvSpPr>
        <p:spPr>
          <a:xfrm flipH="false" flipV="false" rot="-6722491">
            <a:off x="16265160" y="103215"/>
            <a:ext cx="1753682" cy="2692576"/>
          </a:xfrm>
          <a:custGeom>
            <a:avLst/>
            <a:gdLst/>
            <a:ahLst/>
            <a:cxnLst/>
            <a:rect r="r" b="b" t="t" l="l"/>
            <a:pathLst>
              <a:path h="2692576" w="1753682">
                <a:moveTo>
                  <a:pt x="0" y="0"/>
                </a:moveTo>
                <a:lnTo>
                  <a:pt x="1753682" y="0"/>
                </a:lnTo>
                <a:lnTo>
                  <a:pt x="1753682" y="2692576"/>
                </a:lnTo>
                <a:lnTo>
                  <a:pt x="0" y="2692576"/>
                </a:lnTo>
                <a:lnTo>
                  <a:pt x="0" y="0"/>
                </a:lnTo>
                <a:close/>
              </a:path>
            </a:pathLst>
          </a:custGeom>
          <a:blipFill>
            <a:blip r:embed="rId6"/>
            <a:stretch>
              <a:fillRect l="0" t="0" r="0" b="0"/>
            </a:stretch>
          </a:blipFill>
        </p:spPr>
      </p:sp>
      <p:sp>
        <p:nvSpPr>
          <p:cNvPr name="Freeform 7" id="7"/>
          <p:cNvSpPr/>
          <p:nvPr/>
        </p:nvSpPr>
        <p:spPr>
          <a:xfrm flipH="false" flipV="false" rot="0">
            <a:off x="537732" y="1849695"/>
            <a:ext cx="981937" cy="917796"/>
          </a:xfrm>
          <a:custGeom>
            <a:avLst/>
            <a:gdLst/>
            <a:ahLst/>
            <a:cxnLst/>
            <a:rect r="r" b="b" t="t" l="l"/>
            <a:pathLst>
              <a:path h="917796" w="981937">
                <a:moveTo>
                  <a:pt x="0" y="0"/>
                </a:moveTo>
                <a:lnTo>
                  <a:pt x="981936" y="0"/>
                </a:lnTo>
                <a:lnTo>
                  <a:pt x="981936" y="917796"/>
                </a:lnTo>
                <a:lnTo>
                  <a:pt x="0" y="917796"/>
                </a:lnTo>
                <a:lnTo>
                  <a:pt x="0" y="0"/>
                </a:lnTo>
                <a:close/>
              </a:path>
            </a:pathLst>
          </a:custGeom>
          <a:blipFill>
            <a:blip r:embed="rId7"/>
            <a:stretch>
              <a:fillRect l="0" t="0" r="0" b="0"/>
            </a:stretch>
          </a:blipFill>
        </p:spPr>
      </p:sp>
      <p:sp>
        <p:nvSpPr>
          <p:cNvPr name="Freeform 8" id="8"/>
          <p:cNvSpPr/>
          <p:nvPr/>
        </p:nvSpPr>
        <p:spPr>
          <a:xfrm flipH="false" flipV="false" rot="0">
            <a:off x="398956" y="4420016"/>
            <a:ext cx="707953" cy="2715977"/>
          </a:xfrm>
          <a:custGeom>
            <a:avLst/>
            <a:gdLst/>
            <a:ahLst/>
            <a:cxnLst/>
            <a:rect r="r" b="b" t="t" l="l"/>
            <a:pathLst>
              <a:path h="2715977" w="707953">
                <a:moveTo>
                  <a:pt x="0" y="0"/>
                </a:moveTo>
                <a:lnTo>
                  <a:pt x="707953" y="0"/>
                </a:lnTo>
                <a:lnTo>
                  <a:pt x="707953" y="2715977"/>
                </a:lnTo>
                <a:lnTo>
                  <a:pt x="0" y="2715977"/>
                </a:lnTo>
                <a:lnTo>
                  <a:pt x="0" y="0"/>
                </a:lnTo>
                <a:close/>
              </a:path>
            </a:pathLst>
          </a:custGeom>
          <a:blipFill>
            <a:blip r:embed="rId8"/>
            <a:stretch>
              <a:fillRect l="0" t="0" r="0" b="0"/>
            </a:stretch>
          </a:blipFill>
        </p:spPr>
      </p:sp>
      <p:sp>
        <p:nvSpPr>
          <p:cNvPr name="Freeform 9" id="9"/>
          <p:cNvSpPr/>
          <p:nvPr/>
        </p:nvSpPr>
        <p:spPr>
          <a:xfrm flipH="false" flipV="false" rot="0">
            <a:off x="398956" y="424146"/>
            <a:ext cx="1259488" cy="604554"/>
          </a:xfrm>
          <a:custGeom>
            <a:avLst/>
            <a:gdLst/>
            <a:ahLst/>
            <a:cxnLst/>
            <a:rect r="r" b="b" t="t" l="l"/>
            <a:pathLst>
              <a:path h="604554" w="1259488">
                <a:moveTo>
                  <a:pt x="0" y="0"/>
                </a:moveTo>
                <a:lnTo>
                  <a:pt x="1259488" y="0"/>
                </a:lnTo>
                <a:lnTo>
                  <a:pt x="1259488" y="604554"/>
                </a:lnTo>
                <a:lnTo>
                  <a:pt x="0" y="60455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3721917" y="2711342"/>
            <a:ext cx="11605972" cy="6546958"/>
          </a:xfrm>
          <a:custGeom>
            <a:avLst/>
            <a:gdLst/>
            <a:ahLst/>
            <a:cxnLst/>
            <a:rect r="r" b="b" t="t" l="l"/>
            <a:pathLst>
              <a:path h="6546958" w="11605972">
                <a:moveTo>
                  <a:pt x="0" y="0"/>
                </a:moveTo>
                <a:lnTo>
                  <a:pt x="11605971" y="0"/>
                </a:lnTo>
                <a:lnTo>
                  <a:pt x="11605971" y="6546958"/>
                </a:lnTo>
                <a:lnTo>
                  <a:pt x="0" y="6546958"/>
                </a:lnTo>
                <a:lnTo>
                  <a:pt x="0" y="0"/>
                </a:lnTo>
                <a:close/>
              </a:path>
            </a:pathLst>
          </a:custGeom>
          <a:blipFill>
            <a:blip r:embed="rId11"/>
            <a:stretch>
              <a:fillRect l="0" t="0" r="0" b="0"/>
            </a:stretch>
          </a:blipFill>
        </p:spPr>
      </p:sp>
      <p:sp>
        <p:nvSpPr>
          <p:cNvPr name="TextBox 11" id="11"/>
          <p:cNvSpPr txBox="true"/>
          <p:nvPr/>
        </p:nvSpPr>
        <p:spPr>
          <a:xfrm rot="0">
            <a:off x="1944950" y="1009650"/>
            <a:ext cx="14398101" cy="2578836"/>
          </a:xfrm>
          <a:prstGeom prst="rect">
            <a:avLst/>
          </a:prstGeom>
        </p:spPr>
        <p:txBody>
          <a:bodyPr anchor="t" rtlCol="false" tIns="0" lIns="0" bIns="0" rIns="0">
            <a:spAutoFit/>
          </a:bodyPr>
          <a:lstStyle/>
          <a:p>
            <a:pPr algn="ctr">
              <a:lnSpc>
                <a:spcPts val="10112"/>
              </a:lnSpc>
            </a:pPr>
            <a:r>
              <a:rPr lang="en-US" sz="8426" spc="379">
                <a:solidFill>
                  <a:srgbClr val="000000"/>
                </a:solidFill>
                <a:latin typeface="Glass Antiqua Bold"/>
              </a:rPr>
              <a:t>Contoh implementasi</a:t>
            </a:r>
          </a:p>
          <a:p>
            <a:pPr algn="ctr" marL="0" indent="0" lvl="0">
              <a:lnSpc>
                <a:spcPts val="10112"/>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4000"/>
            </a:blip>
            <a:stretch>
              <a:fillRect l="0" t="-9000" r="0" b="-9000"/>
            </a:stretch>
          </a:blipFill>
        </p:spPr>
      </p:sp>
      <p:sp>
        <p:nvSpPr>
          <p:cNvPr name="Freeform 3" id="3"/>
          <p:cNvSpPr/>
          <p:nvPr/>
        </p:nvSpPr>
        <p:spPr>
          <a:xfrm flipH="false" flipV="false" rot="-5141007">
            <a:off x="7275016" y="-269629"/>
            <a:ext cx="13759084" cy="10990068"/>
          </a:xfrm>
          <a:custGeom>
            <a:avLst/>
            <a:gdLst/>
            <a:ahLst/>
            <a:cxnLst/>
            <a:rect r="r" b="b" t="t" l="l"/>
            <a:pathLst>
              <a:path h="10990068" w="13759084">
                <a:moveTo>
                  <a:pt x="0" y="0"/>
                </a:moveTo>
                <a:lnTo>
                  <a:pt x="13759084" y="0"/>
                </a:lnTo>
                <a:lnTo>
                  <a:pt x="13759084" y="10990068"/>
                </a:lnTo>
                <a:lnTo>
                  <a:pt x="0" y="10990068"/>
                </a:lnTo>
                <a:lnTo>
                  <a:pt x="0" y="0"/>
                </a:lnTo>
                <a:close/>
              </a:path>
            </a:pathLst>
          </a:custGeom>
          <a:blipFill>
            <a:blip r:embed="rId3"/>
            <a:stretch>
              <a:fillRect l="0" t="0" r="0" b="0"/>
            </a:stretch>
          </a:blipFill>
        </p:spPr>
      </p:sp>
      <p:sp>
        <p:nvSpPr>
          <p:cNvPr name="Freeform 4" id="4"/>
          <p:cNvSpPr/>
          <p:nvPr/>
        </p:nvSpPr>
        <p:spPr>
          <a:xfrm flipH="false" flipV="false" rot="-2080090">
            <a:off x="16656481" y="7303973"/>
            <a:ext cx="992460" cy="2556718"/>
          </a:xfrm>
          <a:custGeom>
            <a:avLst/>
            <a:gdLst/>
            <a:ahLst/>
            <a:cxnLst/>
            <a:rect r="r" b="b" t="t" l="l"/>
            <a:pathLst>
              <a:path h="2556718" w="992460">
                <a:moveTo>
                  <a:pt x="0" y="0"/>
                </a:moveTo>
                <a:lnTo>
                  <a:pt x="992460" y="0"/>
                </a:lnTo>
                <a:lnTo>
                  <a:pt x="992460" y="2556718"/>
                </a:lnTo>
                <a:lnTo>
                  <a:pt x="0" y="2556718"/>
                </a:lnTo>
                <a:lnTo>
                  <a:pt x="0" y="0"/>
                </a:lnTo>
                <a:close/>
              </a:path>
            </a:pathLst>
          </a:custGeom>
          <a:blipFill>
            <a:blip r:embed="rId4"/>
            <a:stretch>
              <a:fillRect l="-2166" t="0" r="-2166" b="0"/>
            </a:stretch>
          </a:blipFill>
        </p:spPr>
      </p:sp>
      <p:sp>
        <p:nvSpPr>
          <p:cNvPr name="Freeform 5" id="5"/>
          <p:cNvSpPr/>
          <p:nvPr/>
        </p:nvSpPr>
        <p:spPr>
          <a:xfrm flipH="false" flipV="false" rot="0">
            <a:off x="-569607" y="-372060"/>
            <a:ext cx="2196694" cy="2164742"/>
          </a:xfrm>
          <a:custGeom>
            <a:avLst/>
            <a:gdLst/>
            <a:ahLst/>
            <a:cxnLst/>
            <a:rect r="r" b="b" t="t" l="l"/>
            <a:pathLst>
              <a:path h="2164742" w="2196694">
                <a:moveTo>
                  <a:pt x="0" y="0"/>
                </a:moveTo>
                <a:lnTo>
                  <a:pt x="2196694" y="0"/>
                </a:lnTo>
                <a:lnTo>
                  <a:pt x="2196694" y="2164742"/>
                </a:lnTo>
                <a:lnTo>
                  <a:pt x="0" y="21647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132868" y="3629955"/>
            <a:ext cx="16019843" cy="4376039"/>
          </a:xfrm>
          <a:prstGeom prst="rect">
            <a:avLst/>
          </a:prstGeom>
        </p:spPr>
        <p:txBody>
          <a:bodyPr anchor="t" rtlCol="false" tIns="0" lIns="0" bIns="0" rIns="0">
            <a:spAutoFit/>
          </a:bodyPr>
          <a:lstStyle/>
          <a:p>
            <a:pPr>
              <a:lnSpc>
                <a:spcPts val="11413"/>
              </a:lnSpc>
            </a:pPr>
            <a:r>
              <a:rPr lang="en-US" sz="10100" spc="60">
                <a:solidFill>
                  <a:srgbClr val="000000"/>
                </a:solidFill>
                <a:latin typeface="Glass Antiqua Bold"/>
              </a:rPr>
              <a:t>CI/CD beserta langkah - langkah konfigurasi pada project python</a:t>
            </a:r>
          </a:p>
          <a:p>
            <a:pPr marL="0" indent="0" lvl="0">
              <a:lnSpc>
                <a:spcPts val="11413"/>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4000"/>
            </a:blip>
            <a:stretch>
              <a:fillRect l="0" t="-9000" r="0" b="-9000"/>
            </a:stretch>
          </a:blipFill>
        </p:spPr>
      </p:sp>
      <p:sp>
        <p:nvSpPr>
          <p:cNvPr name="Freeform 3" id="3"/>
          <p:cNvSpPr/>
          <p:nvPr/>
        </p:nvSpPr>
        <p:spPr>
          <a:xfrm flipH="false" flipV="false" rot="-5141007">
            <a:off x="7275016" y="-269629"/>
            <a:ext cx="13759084" cy="10990068"/>
          </a:xfrm>
          <a:custGeom>
            <a:avLst/>
            <a:gdLst/>
            <a:ahLst/>
            <a:cxnLst/>
            <a:rect r="r" b="b" t="t" l="l"/>
            <a:pathLst>
              <a:path h="10990068" w="13759084">
                <a:moveTo>
                  <a:pt x="0" y="0"/>
                </a:moveTo>
                <a:lnTo>
                  <a:pt x="13759084" y="0"/>
                </a:lnTo>
                <a:lnTo>
                  <a:pt x="13759084" y="10990068"/>
                </a:lnTo>
                <a:lnTo>
                  <a:pt x="0" y="10990068"/>
                </a:lnTo>
                <a:lnTo>
                  <a:pt x="0" y="0"/>
                </a:lnTo>
                <a:close/>
              </a:path>
            </a:pathLst>
          </a:custGeom>
          <a:blipFill>
            <a:blip r:embed="rId3"/>
            <a:stretch>
              <a:fillRect l="0" t="0" r="0" b="0"/>
            </a:stretch>
          </a:blipFill>
        </p:spPr>
      </p:sp>
      <p:sp>
        <p:nvSpPr>
          <p:cNvPr name="Freeform 4" id="4"/>
          <p:cNvSpPr/>
          <p:nvPr/>
        </p:nvSpPr>
        <p:spPr>
          <a:xfrm flipH="false" flipV="false" rot="-2080090">
            <a:off x="16656481" y="7303973"/>
            <a:ext cx="992460" cy="2556718"/>
          </a:xfrm>
          <a:custGeom>
            <a:avLst/>
            <a:gdLst/>
            <a:ahLst/>
            <a:cxnLst/>
            <a:rect r="r" b="b" t="t" l="l"/>
            <a:pathLst>
              <a:path h="2556718" w="992460">
                <a:moveTo>
                  <a:pt x="0" y="0"/>
                </a:moveTo>
                <a:lnTo>
                  <a:pt x="992460" y="0"/>
                </a:lnTo>
                <a:lnTo>
                  <a:pt x="992460" y="2556718"/>
                </a:lnTo>
                <a:lnTo>
                  <a:pt x="0" y="2556718"/>
                </a:lnTo>
                <a:lnTo>
                  <a:pt x="0" y="0"/>
                </a:lnTo>
                <a:close/>
              </a:path>
            </a:pathLst>
          </a:custGeom>
          <a:blipFill>
            <a:blip r:embed="rId4"/>
            <a:stretch>
              <a:fillRect l="-2166" t="0" r="-2166" b="0"/>
            </a:stretch>
          </a:blipFill>
        </p:spPr>
      </p:sp>
      <p:sp>
        <p:nvSpPr>
          <p:cNvPr name="Freeform 5" id="5"/>
          <p:cNvSpPr/>
          <p:nvPr/>
        </p:nvSpPr>
        <p:spPr>
          <a:xfrm flipH="false" flipV="false" rot="0">
            <a:off x="-569607" y="-372060"/>
            <a:ext cx="2196694" cy="2164742"/>
          </a:xfrm>
          <a:custGeom>
            <a:avLst/>
            <a:gdLst/>
            <a:ahLst/>
            <a:cxnLst/>
            <a:rect r="r" b="b" t="t" l="l"/>
            <a:pathLst>
              <a:path h="2164742" w="2196694">
                <a:moveTo>
                  <a:pt x="0" y="0"/>
                </a:moveTo>
                <a:lnTo>
                  <a:pt x="2196694" y="0"/>
                </a:lnTo>
                <a:lnTo>
                  <a:pt x="2196694" y="2164742"/>
                </a:lnTo>
                <a:lnTo>
                  <a:pt x="0" y="21647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970751" y="1498841"/>
            <a:ext cx="14346498" cy="8191082"/>
          </a:xfrm>
          <a:prstGeom prst="rect">
            <a:avLst/>
          </a:prstGeom>
        </p:spPr>
        <p:txBody>
          <a:bodyPr anchor="t" rtlCol="false" tIns="0" lIns="0" bIns="0" rIns="0">
            <a:spAutoFit/>
          </a:bodyPr>
          <a:lstStyle/>
          <a:p>
            <a:pPr>
              <a:lnSpc>
                <a:spcPts val="6439"/>
              </a:lnSpc>
            </a:pPr>
            <a:r>
              <a:rPr lang="en-US" sz="5698" spc="34">
                <a:solidFill>
                  <a:srgbClr val="000000"/>
                </a:solidFill>
                <a:latin typeface="Glass Antiqua Bold"/>
              </a:rPr>
              <a:t>CI/CD (Continuous Integration/Continuous Deployment) adalah serangkaian praktik yang memungkinkan pengembang mengotomatiskan proses mengintegrasikan perubahan kode, mengujinya, dan menerapkannya ke lingkungan produksi. Hal ini membantu memastikan bahwa perangkat lunak selalu dalam keadaan dapat dirilis dan memungkinkan rilis lebih cepat dan lebih sering. </a:t>
            </a:r>
          </a:p>
          <a:p>
            <a:pPr marL="0" indent="0" lvl="0">
              <a:lnSpc>
                <a:spcPts val="643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000" r="0" b="-9000"/>
            </a:stretch>
          </a:blipFill>
        </p:spPr>
      </p:sp>
      <p:sp>
        <p:nvSpPr>
          <p:cNvPr name="Freeform 3" id="3"/>
          <p:cNvSpPr/>
          <p:nvPr/>
        </p:nvSpPr>
        <p:spPr>
          <a:xfrm flipH="false" flipV="false" rot="0">
            <a:off x="400085" y="2575718"/>
            <a:ext cx="7702742" cy="2859643"/>
          </a:xfrm>
          <a:custGeom>
            <a:avLst/>
            <a:gdLst/>
            <a:ahLst/>
            <a:cxnLst/>
            <a:rect r="r" b="b" t="t" l="l"/>
            <a:pathLst>
              <a:path h="2859643" w="7702742">
                <a:moveTo>
                  <a:pt x="0" y="0"/>
                </a:moveTo>
                <a:lnTo>
                  <a:pt x="7702742" y="0"/>
                </a:lnTo>
                <a:lnTo>
                  <a:pt x="7702742" y="2859643"/>
                </a:lnTo>
                <a:lnTo>
                  <a:pt x="0" y="285964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47293" y="6398657"/>
            <a:ext cx="7702742" cy="2859643"/>
          </a:xfrm>
          <a:custGeom>
            <a:avLst/>
            <a:gdLst/>
            <a:ahLst/>
            <a:cxnLst/>
            <a:rect r="r" b="b" t="t" l="l"/>
            <a:pathLst>
              <a:path h="2859643" w="7702742">
                <a:moveTo>
                  <a:pt x="0" y="0"/>
                </a:moveTo>
                <a:lnTo>
                  <a:pt x="7702742" y="0"/>
                </a:lnTo>
                <a:lnTo>
                  <a:pt x="7702742" y="2859643"/>
                </a:lnTo>
                <a:lnTo>
                  <a:pt x="0" y="285964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111567" y="2575718"/>
            <a:ext cx="7702742" cy="2859643"/>
          </a:xfrm>
          <a:custGeom>
            <a:avLst/>
            <a:gdLst/>
            <a:ahLst/>
            <a:cxnLst/>
            <a:rect r="r" b="b" t="t" l="l"/>
            <a:pathLst>
              <a:path h="2859643" w="7702742">
                <a:moveTo>
                  <a:pt x="0" y="0"/>
                </a:moveTo>
                <a:lnTo>
                  <a:pt x="7702742" y="0"/>
                </a:lnTo>
                <a:lnTo>
                  <a:pt x="7702742" y="2859643"/>
                </a:lnTo>
                <a:lnTo>
                  <a:pt x="0" y="285964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9350279" y="6398657"/>
            <a:ext cx="7702742" cy="2859643"/>
          </a:xfrm>
          <a:custGeom>
            <a:avLst/>
            <a:gdLst/>
            <a:ahLst/>
            <a:cxnLst/>
            <a:rect r="r" b="b" t="t" l="l"/>
            <a:pathLst>
              <a:path h="2859643" w="7702742">
                <a:moveTo>
                  <a:pt x="0" y="0"/>
                </a:moveTo>
                <a:lnTo>
                  <a:pt x="7702742" y="0"/>
                </a:lnTo>
                <a:lnTo>
                  <a:pt x="7702742" y="2859643"/>
                </a:lnTo>
                <a:lnTo>
                  <a:pt x="0" y="285964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752850" y="3097355"/>
            <a:ext cx="6997212" cy="1759218"/>
          </a:xfrm>
          <a:prstGeom prst="rect">
            <a:avLst/>
          </a:prstGeom>
        </p:spPr>
        <p:txBody>
          <a:bodyPr anchor="t" rtlCol="false" tIns="0" lIns="0" bIns="0" rIns="0">
            <a:spAutoFit/>
          </a:bodyPr>
          <a:lstStyle/>
          <a:p>
            <a:pPr>
              <a:lnSpc>
                <a:spcPts val="3510"/>
              </a:lnSpc>
            </a:pPr>
            <a:r>
              <a:rPr lang="en-US" sz="2507">
                <a:solidFill>
                  <a:srgbClr val="3D312B"/>
                </a:solidFill>
                <a:latin typeface="Glass Antiqua"/>
              </a:rPr>
              <a:t>Pertama, siapkan sistem kontrol versi seperti Git untuk melacak perubahan kode. Buat repositori untuk proyek Anda dan masukkan kode Anda ke dalamnya.</a:t>
            </a:r>
          </a:p>
          <a:p>
            <a:pPr marL="0" indent="0" lvl="0">
              <a:lnSpc>
                <a:spcPts val="3510"/>
              </a:lnSpc>
              <a:spcBef>
                <a:spcPct val="0"/>
              </a:spcBef>
            </a:pPr>
          </a:p>
        </p:txBody>
      </p:sp>
      <p:sp>
        <p:nvSpPr>
          <p:cNvPr name="TextBox 8" id="8"/>
          <p:cNvSpPr txBox="true"/>
          <p:nvPr/>
        </p:nvSpPr>
        <p:spPr>
          <a:xfrm rot="0">
            <a:off x="752850" y="6731099"/>
            <a:ext cx="5778112" cy="1866846"/>
          </a:xfrm>
          <a:prstGeom prst="rect">
            <a:avLst/>
          </a:prstGeom>
        </p:spPr>
        <p:txBody>
          <a:bodyPr anchor="t" rtlCol="false" tIns="0" lIns="0" bIns="0" rIns="0">
            <a:spAutoFit/>
          </a:bodyPr>
          <a:lstStyle/>
          <a:p>
            <a:pPr>
              <a:lnSpc>
                <a:spcPts val="2979"/>
              </a:lnSpc>
            </a:pPr>
            <a:r>
              <a:rPr lang="en-US" sz="2127">
                <a:solidFill>
                  <a:srgbClr val="3D312B"/>
                </a:solidFill>
                <a:latin typeface="Glass Antiqua"/>
              </a:rPr>
              <a:t>4.Konfigurasikan alat CI/CD untuk menjalankan proses pembuatan proyek Python . Ini biasanya mencakup langkah-langkah seperti menginstal dependensi, menjalankan pengujian, dan membangun aplikasi.</a:t>
            </a:r>
          </a:p>
          <a:p>
            <a:pPr marL="0" indent="0" lvl="0">
              <a:lnSpc>
                <a:spcPts val="2979"/>
              </a:lnSpc>
              <a:spcBef>
                <a:spcPct val="0"/>
              </a:spcBef>
            </a:pPr>
          </a:p>
        </p:txBody>
      </p:sp>
      <p:sp>
        <p:nvSpPr>
          <p:cNvPr name="TextBox 9" id="9"/>
          <p:cNvSpPr txBox="true"/>
          <p:nvPr/>
        </p:nvSpPr>
        <p:spPr>
          <a:xfrm rot="0">
            <a:off x="9628895" y="6754117"/>
            <a:ext cx="7185414" cy="1445452"/>
          </a:xfrm>
          <a:prstGeom prst="rect">
            <a:avLst/>
          </a:prstGeom>
        </p:spPr>
        <p:txBody>
          <a:bodyPr anchor="t" rtlCol="false" tIns="0" lIns="0" bIns="0" rIns="0">
            <a:spAutoFit/>
          </a:bodyPr>
          <a:lstStyle/>
          <a:p>
            <a:pPr>
              <a:lnSpc>
                <a:spcPts val="3865"/>
              </a:lnSpc>
            </a:pPr>
            <a:r>
              <a:rPr lang="en-US" sz="2761">
                <a:solidFill>
                  <a:srgbClr val="3D312B"/>
                </a:solidFill>
                <a:latin typeface="Glass Antiqua"/>
              </a:rPr>
              <a:t>5.Tulis pengujian otomatis menggunakan kerangka pengujian seperti pytest atau unittest. </a:t>
            </a:r>
          </a:p>
          <a:p>
            <a:pPr marL="0" indent="0" lvl="0">
              <a:lnSpc>
                <a:spcPts val="3865"/>
              </a:lnSpc>
              <a:spcBef>
                <a:spcPct val="0"/>
              </a:spcBef>
            </a:pPr>
          </a:p>
        </p:txBody>
      </p:sp>
      <p:sp>
        <p:nvSpPr>
          <p:cNvPr name="TextBox 10" id="10"/>
          <p:cNvSpPr txBox="true"/>
          <p:nvPr/>
        </p:nvSpPr>
        <p:spPr>
          <a:xfrm rot="0">
            <a:off x="9350279" y="3116405"/>
            <a:ext cx="7118379" cy="1292514"/>
          </a:xfrm>
          <a:prstGeom prst="rect">
            <a:avLst/>
          </a:prstGeom>
        </p:spPr>
        <p:txBody>
          <a:bodyPr anchor="t" rtlCol="false" tIns="0" lIns="0" bIns="0" rIns="0">
            <a:spAutoFit/>
          </a:bodyPr>
          <a:lstStyle/>
          <a:p>
            <a:pPr>
              <a:lnSpc>
                <a:spcPts val="2586"/>
              </a:lnSpc>
            </a:pPr>
            <a:r>
              <a:rPr lang="en-US" sz="1847">
                <a:solidFill>
                  <a:srgbClr val="3D312B"/>
                </a:solidFill>
                <a:latin typeface="Glass Antiqua"/>
              </a:rPr>
              <a:t>2.Ada beberapa alat CI/CD yang tersedia, seperti Jenkins, GitLab CI/CD, Travis CI, CircleCI, dan GitHub Actions. Pilih salah satu yang sesuai dengan kebutuhan proyek Anda dan integrasikan dengan sistem kontrol versi Anda.</a:t>
            </a:r>
          </a:p>
          <a:p>
            <a:pPr marL="0" indent="0" lvl="0">
              <a:lnSpc>
                <a:spcPts val="2586"/>
              </a:lnSpc>
              <a:spcBef>
                <a:spcPct val="0"/>
              </a:spcBef>
            </a:pPr>
          </a:p>
        </p:txBody>
      </p:sp>
      <p:sp>
        <p:nvSpPr>
          <p:cNvPr name="Freeform 11" id="11"/>
          <p:cNvSpPr/>
          <p:nvPr/>
        </p:nvSpPr>
        <p:spPr>
          <a:xfrm flipH="false" flipV="false" rot="0">
            <a:off x="16029742" y="-644933"/>
            <a:ext cx="3360442" cy="7423657"/>
          </a:xfrm>
          <a:custGeom>
            <a:avLst/>
            <a:gdLst/>
            <a:ahLst/>
            <a:cxnLst/>
            <a:rect r="r" b="b" t="t" l="l"/>
            <a:pathLst>
              <a:path h="7423657" w="3360442">
                <a:moveTo>
                  <a:pt x="0" y="0"/>
                </a:moveTo>
                <a:lnTo>
                  <a:pt x="3360442" y="0"/>
                </a:lnTo>
                <a:lnTo>
                  <a:pt x="3360442" y="7423657"/>
                </a:lnTo>
                <a:lnTo>
                  <a:pt x="0" y="7423657"/>
                </a:lnTo>
                <a:lnTo>
                  <a:pt x="0" y="0"/>
                </a:lnTo>
                <a:close/>
              </a:path>
            </a:pathLst>
          </a:custGeom>
          <a:blipFill>
            <a:blip r:embed="rId5"/>
            <a:stretch>
              <a:fillRect l="0" t="0" r="0" b="0"/>
            </a:stretch>
          </a:blipFill>
        </p:spPr>
      </p:sp>
      <p:sp>
        <p:nvSpPr>
          <p:cNvPr name="Freeform 12" id="12"/>
          <p:cNvSpPr/>
          <p:nvPr/>
        </p:nvSpPr>
        <p:spPr>
          <a:xfrm flipH="true" flipV="false" rot="1018091">
            <a:off x="7170295" y="9051676"/>
            <a:ext cx="3882544" cy="5182793"/>
          </a:xfrm>
          <a:custGeom>
            <a:avLst/>
            <a:gdLst/>
            <a:ahLst/>
            <a:cxnLst/>
            <a:rect r="r" b="b" t="t" l="l"/>
            <a:pathLst>
              <a:path h="5182793" w="3882544">
                <a:moveTo>
                  <a:pt x="3882544" y="0"/>
                </a:moveTo>
                <a:lnTo>
                  <a:pt x="0" y="0"/>
                </a:lnTo>
                <a:lnTo>
                  <a:pt x="0" y="5182793"/>
                </a:lnTo>
                <a:lnTo>
                  <a:pt x="3882544" y="5182793"/>
                </a:lnTo>
                <a:lnTo>
                  <a:pt x="3882544" y="0"/>
                </a:lnTo>
                <a:close/>
              </a:path>
            </a:pathLst>
          </a:custGeom>
          <a:blipFill>
            <a:blip r:embed="rId6"/>
            <a:stretch>
              <a:fillRect l="0" t="0" r="0" b="0"/>
            </a:stretch>
          </a:blipFill>
        </p:spPr>
      </p:sp>
      <p:sp>
        <p:nvSpPr>
          <p:cNvPr name="Freeform 13" id="13"/>
          <p:cNvSpPr/>
          <p:nvPr/>
        </p:nvSpPr>
        <p:spPr>
          <a:xfrm flipH="false" flipV="false" rot="-1204554">
            <a:off x="167627" y="323995"/>
            <a:ext cx="2127259" cy="1353209"/>
          </a:xfrm>
          <a:custGeom>
            <a:avLst/>
            <a:gdLst/>
            <a:ahLst/>
            <a:cxnLst/>
            <a:rect r="r" b="b" t="t" l="l"/>
            <a:pathLst>
              <a:path h="1353209" w="2127259">
                <a:moveTo>
                  <a:pt x="0" y="0"/>
                </a:moveTo>
                <a:lnTo>
                  <a:pt x="2127259" y="0"/>
                </a:lnTo>
                <a:lnTo>
                  <a:pt x="2127259" y="1353209"/>
                </a:lnTo>
                <a:lnTo>
                  <a:pt x="0" y="1353209"/>
                </a:lnTo>
                <a:lnTo>
                  <a:pt x="0" y="0"/>
                </a:lnTo>
                <a:close/>
              </a:path>
            </a:pathLst>
          </a:custGeom>
          <a:blipFill>
            <a:blip r:embed="rId7"/>
            <a:stretch>
              <a:fillRect l="0" t="-90169" r="0" b="0"/>
            </a:stretch>
          </a:blipFill>
        </p:spPr>
      </p:sp>
      <p:sp>
        <p:nvSpPr>
          <p:cNvPr name="TextBox 14" id="14"/>
          <p:cNvSpPr txBox="true"/>
          <p:nvPr/>
        </p:nvSpPr>
        <p:spPr>
          <a:xfrm rot="0">
            <a:off x="2456846" y="186579"/>
            <a:ext cx="12442194" cy="2215764"/>
          </a:xfrm>
          <a:prstGeom prst="rect">
            <a:avLst/>
          </a:prstGeom>
        </p:spPr>
        <p:txBody>
          <a:bodyPr anchor="t" rtlCol="false" tIns="0" lIns="0" bIns="0" rIns="0">
            <a:spAutoFit/>
          </a:bodyPr>
          <a:lstStyle/>
          <a:p>
            <a:pPr algn="ctr" marL="0" indent="0" lvl="0">
              <a:lnSpc>
                <a:spcPts val="8849"/>
              </a:lnSpc>
              <a:spcBef>
                <a:spcPct val="0"/>
              </a:spcBef>
            </a:pPr>
            <a:r>
              <a:rPr lang="en-US" sz="6321">
                <a:solidFill>
                  <a:srgbClr val="FFFFFF"/>
                </a:solidFill>
                <a:latin typeface="Glass Antiqua"/>
              </a:rPr>
              <a:t>Berikut langkah-langkah untuk mengonfigurasi CI/CD di proyek Python: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sp>
        <p:nvSpPr>
          <p:cNvPr name="Freeform 2" id="2"/>
          <p:cNvSpPr/>
          <p:nvPr/>
        </p:nvSpPr>
        <p:spPr>
          <a:xfrm flipH="false" flipV="true" rot="-5400000">
            <a:off x="-3540254" y="3591098"/>
            <a:ext cx="10287000" cy="3104804"/>
          </a:xfrm>
          <a:custGeom>
            <a:avLst/>
            <a:gdLst/>
            <a:ahLst/>
            <a:cxnLst/>
            <a:rect r="r" b="b" t="t" l="l"/>
            <a:pathLst>
              <a:path h="3104804" w="10287000">
                <a:moveTo>
                  <a:pt x="0" y="3104804"/>
                </a:moveTo>
                <a:lnTo>
                  <a:pt x="10287000" y="3104804"/>
                </a:lnTo>
                <a:lnTo>
                  <a:pt x="10287000" y="0"/>
                </a:lnTo>
                <a:lnTo>
                  <a:pt x="0" y="0"/>
                </a:lnTo>
                <a:lnTo>
                  <a:pt x="0" y="3104804"/>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356293" y="2720473"/>
            <a:ext cx="4787707" cy="660821"/>
            <a:chOff x="0" y="0"/>
            <a:chExt cx="1260960" cy="174043"/>
          </a:xfrm>
        </p:grpSpPr>
        <p:sp>
          <p:nvSpPr>
            <p:cNvPr name="Freeform 4" id="4"/>
            <p:cNvSpPr/>
            <p:nvPr/>
          </p:nvSpPr>
          <p:spPr>
            <a:xfrm flipH="false" flipV="false" rot="0">
              <a:off x="0" y="0"/>
              <a:ext cx="1260960" cy="174043"/>
            </a:xfrm>
            <a:custGeom>
              <a:avLst/>
              <a:gdLst/>
              <a:ahLst/>
              <a:cxnLst/>
              <a:rect r="r" b="b" t="t" l="l"/>
              <a:pathLst>
                <a:path h="174043" w="1260960">
                  <a:moveTo>
                    <a:pt x="0" y="0"/>
                  </a:moveTo>
                  <a:lnTo>
                    <a:pt x="1260960" y="0"/>
                  </a:lnTo>
                  <a:lnTo>
                    <a:pt x="1260960" y="174043"/>
                  </a:lnTo>
                  <a:lnTo>
                    <a:pt x="0" y="174043"/>
                  </a:lnTo>
                  <a:close/>
                </a:path>
              </a:pathLst>
            </a:custGeom>
            <a:solidFill>
              <a:srgbClr val="44170D"/>
            </a:solidFill>
          </p:spPr>
        </p:sp>
        <p:sp>
          <p:nvSpPr>
            <p:cNvPr name="TextBox 5" id="5"/>
            <p:cNvSpPr txBox="true"/>
            <p:nvPr/>
          </p:nvSpPr>
          <p:spPr>
            <a:xfrm>
              <a:off x="0" y="-57150"/>
              <a:ext cx="1260960" cy="231193"/>
            </a:xfrm>
            <a:prstGeom prst="rect">
              <a:avLst/>
            </a:prstGeom>
          </p:spPr>
          <p:txBody>
            <a:bodyPr anchor="ctr" rtlCol="false" tIns="50800" lIns="50800" bIns="50800" rIns="50800"/>
            <a:lstStyle/>
            <a:p>
              <a:pPr algn="ctr">
                <a:lnSpc>
                  <a:spcPts val="3018"/>
                </a:lnSpc>
              </a:pPr>
              <a:r>
                <a:rPr lang="en-US" sz="2156" spc="224">
                  <a:solidFill>
                    <a:srgbClr val="FFFFFF"/>
                  </a:solidFill>
                  <a:latin typeface="Arimo"/>
                </a:rPr>
                <a:t>SUMBER 1</a:t>
              </a:r>
            </a:p>
          </p:txBody>
        </p:sp>
      </p:grpSp>
      <p:sp>
        <p:nvSpPr>
          <p:cNvPr name="TextBox 6" id="6"/>
          <p:cNvSpPr txBox="true"/>
          <p:nvPr/>
        </p:nvSpPr>
        <p:spPr>
          <a:xfrm rot="0">
            <a:off x="5541774" y="227008"/>
            <a:ext cx="9768368" cy="2541089"/>
          </a:xfrm>
          <a:prstGeom prst="rect">
            <a:avLst/>
          </a:prstGeom>
        </p:spPr>
        <p:txBody>
          <a:bodyPr anchor="t" rtlCol="false" tIns="0" lIns="0" bIns="0" rIns="0">
            <a:spAutoFit/>
          </a:bodyPr>
          <a:lstStyle/>
          <a:p>
            <a:pPr>
              <a:lnSpc>
                <a:spcPts val="10173"/>
              </a:lnSpc>
            </a:pPr>
            <a:r>
              <a:rPr lang="en-US" sz="7266">
                <a:solidFill>
                  <a:srgbClr val="9B7266"/>
                </a:solidFill>
                <a:latin typeface="Black Mango Semi-Bold"/>
              </a:rPr>
              <a:t>Referensi/Sumber</a:t>
            </a:r>
          </a:p>
          <a:p>
            <a:pPr>
              <a:lnSpc>
                <a:spcPts val="10173"/>
              </a:lnSpc>
              <a:spcBef>
                <a:spcPct val="0"/>
              </a:spcBef>
            </a:pPr>
          </a:p>
        </p:txBody>
      </p:sp>
      <p:sp>
        <p:nvSpPr>
          <p:cNvPr name="TextBox 7" id="7"/>
          <p:cNvSpPr txBox="true"/>
          <p:nvPr/>
        </p:nvSpPr>
        <p:spPr>
          <a:xfrm rot="0">
            <a:off x="4164699" y="3743243"/>
            <a:ext cx="10487477" cy="2229988"/>
          </a:xfrm>
          <a:prstGeom prst="rect">
            <a:avLst/>
          </a:prstGeom>
        </p:spPr>
        <p:txBody>
          <a:bodyPr anchor="t" rtlCol="false" tIns="0" lIns="0" bIns="0" rIns="0">
            <a:spAutoFit/>
          </a:bodyPr>
          <a:lstStyle/>
          <a:p>
            <a:pPr>
              <a:lnSpc>
                <a:spcPts val="2938"/>
              </a:lnSpc>
            </a:pPr>
            <a:r>
              <a:rPr lang="en-US" sz="2099" spc="218">
                <a:solidFill>
                  <a:srgbClr val="9B7266"/>
                </a:solidFill>
                <a:latin typeface="Arimo"/>
              </a:rPr>
              <a:t>Sumber soal 1:</a:t>
            </a:r>
          </a:p>
          <a:p>
            <a:pPr>
              <a:lnSpc>
                <a:spcPts val="2938"/>
              </a:lnSpc>
            </a:pPr>
            <a:r>
              <a:rPr lang="en-US" sz="2099" spc="218">
                <a:solidFill>
                  <a:srgbClr val="9B7266"/>
                </a:solidFill>
                <a:latin typeface="Arimo"/>
              </a:rPr>
              <a:t>•https://www.softwaretestinghelp.com/test-driven-development-tdd/</a:t>
            </a:r>
          </a:p>
          <a:p>
            <a:pPr>
              <a:lnSpc>
                <a:spcPts val="2938"/>
              </a:lnSpc>
            </a:pPr>
            <a:r>
              <a:rPr lang="en-US" sz="2099" spc="218">
                <a:solidFill>
                  <a:srgbClr val="9B7266"/>
                </a:solidFill>
                <a:latin typeface="Arimo"/>
              </a:rPr>
              <a:t>•https://realpython.com/tutorials/testing/</a:t>
            </a:r>
          </a:p>
          <a:p>
            <a:pPr>
              <a:lnSpc>
                <a:spcPts val="2938"/>
              </a:lnSpc>
            </a:pPr>
            <a:r>
              <a:rPr lang="en-US" sz="2099" spc="218">
                <a:solidFill>
                  <a:srgbClr val="9B7266"/>
                </a:solidFill>
                <a:latin typeface="Arimo"/>
              </a:rPr>
              <a:t>•https://www.guru99.com/white-box-testing.html</a:t>
            </a:r>
          </a:p>
          <a:p>
            <a:pPr>
              <a:lnSpc>
                <a:spcPts val="2938"/>
              </a:lnSpc>
            </a:pPr>
          </a:p>
          <a:p>
            <a:pPr marL="0" indent="0" lvl="0">
              <a:lnSpc>
                <a:spcPts val="2938"/>
              </a:lnSpc>
              <a:spcBef>
                <a:spcPct val="0"/>
              </a:spcBef>
            </a:pPr>
          </a:p>
        </p:txBody>
      </p:sp>
      <p:grpSp>
        <p:nvGrpSpPr>
          <p:cNvPr name="Group 8" id="8"/>
          <p:cNvGrpSpPr/>
          <p:nvPr/>
        </p:nvGrpSpPr>
        <p:grpSpPr>
          <a:xfrm rot="0">
            <a:off x="6741947" y="5653376"/>
            <a:ext cx="4787707" cy="660821"/>
            <a:chOff x="0" y="0"/>
            <a:chExt cx="1260960" cy="174043"/>
          </a:xfrm>
        </p:grpSpPr>
        <p:sp>
          <p:nvSpPr>
            <p:cNvPr name="Freeform 9" id="9"/>
            <p:cNvSpPr/>
            <p:nvPr/>
          </p:nvSpPr>
          <p:spPr>
            <a:xfrm flipH="false" flipV="false" rot="0">
              <a:off x="0" y="0"/>
              <a:ext cx="1260960" cy="174043"/>
            </a:xfrm>
            <a:custGeom>
              <a:avLst/>
              <a:gdLst/>
              <a:ahLst/>
              <a:cxnLst/>
              <a:rect r="r" b="b" t="t" l="l"/>
              <a:pathLst>
                <a:path h="174043" w="1260960">
                  <a:moveTo>
                    <a:pt x="0" y="0"/>
                  </a:moveTo>
                  <a:lnTo>
                    <a:pt x="1260960" y="0"/>
                  </a:lnTo>
                  <a:lnTo>
                    <a:pt x="1260960" y="174043"/>
                  </a:lnTo>
                  <a:lnTo>
                    <a:pt x="0" y="174043"/>
                  </a:lnTo>
                  <a:close/>
                </a:path>
              </a:pathLst>
            </a:custGeom>
            <a:solidFill>
              <a:srgbClr val="44170D"/>
            </a:solidFill>
          </p:spPr>
        </p:sp>
        <p:sp>
          <p:nvSpPr>
            <p:cNvPr name="TextBox 10" id="10"/>
            <p:cNvSpPr txBox="true"/>
            <p:nvPr/>
          </p:nvSpPr>
          <p:spPr>
            <a:xfrm>
              <a:off x="0" y="-57150"/>
              <a:ext cx="1260960" cy="231193"/>
            </a:xfrm>
            <a:prstGeom prst="rect">
              <a:avLst/>
            </a:prstGeom>
          </p:spPr>
          <p:txBody>
            <a:bodyPr anchor="ctr" rtlCol="false" tIns="50800" lIns="50800" bIns="50800" rIns="50800"/>
            <a:lstStyle/>
            <a:p>
              <a:pPr algn="ctr">
                <a:lnSpc>
                  <a:spcPts val="3018"/>
                </a:lnSpc>
              </a:pPr>
              <a:r>
                <a:rPr lang="en-US" sz="2156" spc="224">
                  <a:solidFill>
                    <a:srgbClr val="FFFFFF"/>
                  </a:solidFill>
                  <a:latin typeface="Arimo"/>
                </a:rPr>
                <a:t>SUMBER 2</a:t>
              </a:r>
            </a:p>
          </p:txBody>
        </p:sp>
      </p:grpSp>
      <p:sp>
        <p:nvSpPr>
          <p:cNvPr name="TextBox 11" id="11"/>
          <p:cNvSpPr txBox="true"/>
          <p:nvPr/>
        </p:nvSpPr>
        <p:spPr>
          <a:xfrm rot="0">
            <a:off x="7593728" y="6434925"/>
            <a:ext cx="10099848" cy="3343066"/>
          </a:xfrm>
          <a:prstGeom prst="rect">
            <a:avLst/>
          </a:prstGeom>
        </p:spPr>
        <p:txBody>
          <a:bodyPr anchor="t" rtlCol="false" tIns="0" lIns="0" bIns="0" rIns="0">
            <a:spAutoFit/>
          </a:bodyPr>
          <a:lstStyle/>
          <a:p>
            <a:pPr>
              <a:lnSpc>
                <a:spcPts val="2938"/>
              </a:lnSpc>
            </a:pPr>
            <a:r>
              <a:rPr lang="en-US" sz="2099" spc="218">
                <a:solidFill>
                  <a:srgbClr val="9B7266"/>
                </a:solidFill>
                <a:latin typeface="Arimo"/>
              </a:rPr>
              <a:t>Sumber soal 2:</a:t>
            </a:r>
          </a:p>
          <a:p>
            <a:pPr>
              <a:lnSpc>
                <a:spcPts val="2938"/>
              </a:lnSpc>
            </a:pPr>
            <a:r>
              <a:rPr lang="en-US" sz="2099" spc="218">
                <a:solidFill>
                  <a:srgbClr val="9B7266"/>
                </a:solidFill>
                <a:latin typeface="Arimo"/>
              </a:rPr>
              <a:t>•https://docs.gitlab.com/ee/ci/pipelines/</a:t>
            </a:r>
          </a:p>
          <a:p>
            <a:pPr>
              <a:lnSpc>
                <a:spcPts val="2938"/>
              </a:lnSpc>
            </a:pPr>
            <a:r>
              <a:rPr lang="en-US" sz="2099" spc="218">
                <a:solidFill>
                  <a:srgbClr val="9B7266"/>
                </a:solidFill>
                <a:latin typeface="Arimo"/>
              </a:rPr>
              <a:t>•https://aws.amazon.com/id/blogs/indonesia/membangun-ci-cd-pipeline-untuk-deploying-custom-machine-learning-models-menggunakan-layanan-aws/</a:t>
            </a:r>
          </a:p>
          <a:p>
            <a:pPr>
              <a:lnSpc>
                <a:spcPts val="2938"/>
              </a:lnSpc>
            </a:pPr>
            <a:r>
              <a:rPr lang="en-US" sz="2099" spc="218">
                <a:solidFill>
                  <a:srgbClr val="9B7266"/>
                </a:solidFill>
                <a:latin typeface="Arimo"/>
              </a:rPr>
              <a:t>•https://aws.amazon.com/id/getting-started/projects/set-up-ci-cd-pipeline/</a:t>
            </a:r>
          </a:p>
          <a:p>
            <a:pPr>
              <a:lnSpc>
                <a:spcPts val="2938"/>
              </a:lnSpc>
            </a:pPr>
          </a:p>
          <a:p>
            <a:pPr marL="0" indent="0" lvl="0">
              <a:lnSpc>
                <a:spcPts val="2938"/>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DAFzIEzDm-o</dc:identifier>
  <dcterms:modified xsi:type="dcterms:W3CDTF">2011-08-01T06:04:30Z</dcterms:modified>
  <cp:revision>1</cp:revision>
  <dc:title>Testing QA</dc:title>
</cp:coreProperties>
</file>